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handoutMasterIdLst>
    <p:handoutMasterId r:id="rId50"/>
  </p:handoutMasterIdLst>
  <p:sldIdLst>
    <p:sldId id="285" r:id="rId2"/>
    <p:sldId id="488" r:id="rId3"/>
    <p:sldId id="527" r:id="rId4"/>
    <p:sldId id="528" r:id="rId5"/>
    <p:sldId id="526" r:id="rId6"/>
    <p:sldId id="534" r:id="rId7"/>
    <p:sldId id="529" r:id="rId8"/>
    <p:sldId id="530" r:id="rId9"/>
    <p:sldId id="531" r:id="rId10"/>
    <p:sldId id="532" r:id="rId11"/>
    <p:sldId id="533" r:id="rId12"/>
    <p:sldId id="489" r:id="rId13"/>
    <p:sldId id="491" r:id="rId14"/>
    <p:sldId id="493" r:id="rId15"/>
    <p:sldId id="494" r:id="rId16"/>
    <p:sldId id="495" r:id="rId17"/>
    <p:sldId id="492" r:id="rId18"/>
    <p:sldId id="497" r:id="rId19"/>
    <p:sldId id="498" r:id="rId20"/>
    <p:sldId id="499" r:id="rId21"/>
    <p:sldId id="500" r:id="rId22"/>
    <p:sldId id="501" r:id="rId23"/>
    <p:sldId id="504" r:id="rId24"/>
    <p:sldId id="513" r:id="rId25"/>
    <p:sldId id="502" r:id="rId26"/>
    <p:sldId id="505" r:id="rId27"/>
    <p:sldId id="506" r:id="rId28"/>
    <p:sldId id="507" r:id="rId29"/>
    <p:sldId id="508" r:id="rId30"/>
    <p:sldId id="509" r:id="rId31"/>
    <p:sldId id="510" r:id="rId32"/>
    <p:sldId id="511" r:id="rId33"/>
    <p:sldId id="515" r:id="rId34"/>
    <p:sldId id="516" r:id="rId35"/>
    <p:sldId id="512" r:id="rId36"/>
    <p:sldId id="514" r:id="rId37"/>
    <p:sldId id="519" r:id="rId38"/>
    <p:sldId id="520" r:id="rId39"/>
    <p:sldId id="521" r:id="rId40"/>
    <p:sldId id="522" r:id="rId41"/>
    <p:sldId id="518" r:id="rId42"/>
    <p:sldId id="517" r:id="rId43"/>
    <p:sldId id="525" r:id="rId44"/>
    <p:sldId id="523" r:id="rId45"/>
    <p:sldId id="480" r:id="rId46"/>
    <p:sldId id="490" r:id="rId47"/>
    <p:sldId id="524" r:id="rId48"/>
  </p:sldIdLst>
  <p:sldSz cx="9144000" cy="6858000" type="screen4x3"/>
  <p:notesSz cx="6858000" cy="9144000"/>
  <p:custDataLst>
    <p:tags r:id="rId51"/>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04" userDrawn="1">
          <p15:clr>
            <a:srgbClr val="A4A3A4"/>
          </p15:clr>
        </p15:guide>
        <p15:guide id="3" pos="5534" userDrawn="1">
          <p15:clr>
            <a:srgbClr val="A4A3A4"/>
          </p15:clr>
        </p15:guide>
        <p15:guide id="4" orient="horz" pos="3634" userDrawn="1">
          <p15:clr>
            <a:srgbClr val="A4A3A4"/>
          </p15:clr>
        </p15:guide>
        <p15:guide id="5" pos="2857" userDrawn="1">
          <p15:clr>
            <a:srgbClr val="A4A3A4"/>
          </p15:clr>
        </p15:guide>
        <p15:guide id="6" orient="horz" pos="107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atrin Bergener" initials="KB" lastIdx="2" clrIdx="0"/>
  <p:cmAuthor id="1" name="Marcus Cramer" initials="MC" lastIdx="9" clrIdx="1">
    <p:extLst/>
  </p:cmAuthor>
  <p:cmAuthor id="2" name="Martin Wölck" initials="" lastIdx="48" clrIdx="2"/>
  <p:cmAuthor id="3" name="Martin Wö" initials="MW" lastIdx="21" clrIdx="3">
    <p:extLst/>
  </p:cmAuthor>
  <p:cmAuthor id="4" name="Johannes Berger" initials="JB" lastIdx="5" clrIdx="4"/>
  <p:cmAuthor id="5" name="Herr Johannes Berger" initials="HJB" lastIdx="1"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F5F"/>
    <a:srgbClr val="852339"/>
    <a:srgbClr val="000000"/>
    <a:srgbClr val="D9D9D9"/>
    <a:srgbClr val="8797A3"/>
    <a:srgbClr val="003E90"/>
    <a:srgbClr val="004D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083" autoAdjust="0"/>
    <p:restoredTop sz="89892" autoAdjust="0"/>
  </p:normalViewPr>
  <p:slideViewPr>
    <p:cSldViewPr>
      <p:cViewPr>
        <p:scale>
          <a:sx n="91" d="100"/>
          <a:sy n="91" d="100"/>
        </p:scale>
        <p:origin x="384" y="376"/>
      </p:cViewPr>
      <p:guideLst>
        <p:guide pos="204"/>
        <p:guide pos="5534"/>
        <p:guide orient="horz" pos="3634"/>
        <p:guide pos="2857"/>
        <p:guide orient="horz" pos="107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5" d="100"/>
          <a:sy n="65" d="100"/>
        </p:scale>
        <p:origin x="3154" y="58"/>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handoutMaster" Target="handoutMasters/handoutMaster1.xml"/><Relationship Id="rId51" Type="http://schemas.openxmlformats.org/officeDocument/2006/relationships/tags" Target="tags/tag1.xml"/><Relationship Id="rId52" Type="http://schemas.openxmlformats.org/officeDocument/2006/relationships/commentAuthors" Target="commentAuthors.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D95B663-A359-4E54-8989-6E815F050B49}" type="datetimeFigureOut">
              <a:rPr lang="de-DE" smtClean="0"/>
              <a:pPr/>
              <a:t>26.12.16</a:t>
            </a:fld>
            <a:endParaRPr lang="de-DE" dirty="0"/>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A06FD83-94F6-4B7E-97F7-9005B88CBB08}" type="slidenum">
              <a:rPr lang="de-DE" smtClean="0"/>
              <a:pPr/>
              <a:t>‹#›</a:t>
            </a:fld>
            <a:endParaRPr lang="de-DE" dirty="0"/>
          </a:p>
        </p:txBody>
      </p:sp>
    </p:spTree>
    <p:extLst>
      <p:ext uri="{BB962C8B-B14F-4D97-AF65-F5344CB8AC3E}">
        <p14:creationId xmlns:p14="http://schemas.microsoft.com/office/powerpoint/2010/main" val="35077070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C243D8-2C9D-447E-8AC2-008C661E1A6F}" type="datetimeFigureOut">
              <a:rPr lang="de-DE" smtClean="0"/>
              <a:pPr/>
              <a:t>26.12.16</a:t>
            </a:fld>
            <a:endParaRPr lang="de-DE" dirty="0"/>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7FFBBB1-C8EB-4E56-B1DB-58475CA8EC6C}" type="slidenum">
              <a:rPr lang="de-DE" smtClean="0"/>
              <a:pPr/>
              <a:t>‹#›</a:t>
            </a:fld>
            <a:endParaRPr lang="de-DE" dirty="0"/>
          </a:p>
        </p:txBody>
      </p:sp>
    </p:spTree>
    <p:extLst>
      <p:ext uri="{BB962C8B-B14F-4D97-AF65-F5344CB8AC3E}">
        <p14:creationId xmlns:p14="http://schemas.microsoft.com/office/powerpoint/2010/main" val="3356613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FFBBB1-C8EB-4E56-B1DB-58475CA8EC6C}" type="slidenum">
              <a:rPr lang="de-DE" smtClean="0"/>
              <a:pPr/>
              <a:t>12</a:t>
            </a:fld>
            <a:endParaRPr lang="de-DE" dirty="0"/>
          </a:p>
        </p:txBody>
      </p:sp>
    </p:spTree>
    <p:extLst>
      <p:ext uri="{BB962C8B-B14F-4D97-AF65-F5344CB8AC3E}">
        <p14:creationId xmlns:p14="http://schemas.microsoft.com/office/powerpoint/2010/main" val="1487447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87FFBBB1-C8EB-4E56-B1DB-58475CA8EC6C}" type="slidenum">
              <a:rPr lang="de-DE" smtClean="0"/>
              <a:pPr/>
              <a:t>44</a:t>
            </a:fld>
            <a:endParaRPr lang="de-DE" dirty="0"/>
          </a:p>
        </p:txBody>
      </p:sp>
    </p:spTree>
    <p:extLst>
      <p:ext uri="{BB962C8B-B14F-4D97-AF65-F5344CB8AC3E}">
        <p14:creationId xmlns:p14="http://schemas.microsoft.com/office/powerpoint/2010/main" val="698977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9" name="Rechteck 8"/>
          <p:cNvSpPr/>
          <p:nvPr userDrawn="1"/>
        </p:nvSpPr>
        <p:spPr>
          <a:xfrm>
            <a:off x="0" y="6084095"/>
            <a:ext cx="8793956" cy="466724"/>
          </a:xfrm>
          <a:prstGeom prst="rect">
            <a:avLst/>
          </a:prstGeom>
          <a:solidFill>
            <a:srgbClr val="852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Bildplatzhalter 3"/>
          <p:cNvSpPr>
            <a:spLocks noGrp="1"/>
          </p:cNvSpPr>
          <p:nvPr>
            <p:ph type="pic" sz="quarter" idx="13" hasCustomPrompt="1"/>
          </p:nvPr>
        </p:nvSpPr>
        <p:spPr>
          <a:xfrm>
            <a:off x="6804025" y="4508475"/>
            <a:ext cx="1944688" cy="720725"/>
          </a:xfrm>
          <a:prstGeom prst="rect">
            <a:avLst/>
          </a:prstGeom>
        </p:spPr>
        <p:txBody>
          <a:bodyPr/>
          <a:lstStyle>
            <a:lvl1pPr>
              <a:defRPr baseline="0"/>
            </a:lvl1pPr>
          </a:lstStyle>
          <a:p>
            <a:r>
              <a:rPr lang="de-DE" dirty="0" smtClean="0"/>
              <a:t>Partner Logo 1</a:t>
            </a:r>
            <a:endParaRPr lang="de-DE" dirty="0"/>
          </a:p>
        </p:txBody>
      </p:sp>
      <p:sp>
        <p:nvSpPr>
          <p:cNvPr id="18" name="Bildplatzhalter 3"/>
          <p:cNvSpPr>
            <a:spLocks noGrp="1"/>
          </p:cNvSpPr>
          <p:nvPr>
            <p:ph type="pic" sz="quarter" idx="14" hasCustomPrompt="1"/>
          </p:nvPr>
        </p:nvSpPr>
        <p:spPr>
          <a:xfrm>
            <a:off x="6804248" y="3645024"/>
            <a:ext cx="1944688" cy="720725"/>
          </a:xfrm>
          <a:prstGeom prst="rect">
            <a:avLst/>
          </a:prstGeom>
        </p:spPr>
        <p:txBody>
          <a:bodyPr/>
          <a:lstStyle>
            <a:lvl1pPr>
              <a:defRPr baseline="0"/>
            </a:lvl1pPr>
          </a:lstStyle>
          <a:p>
            <a:r>
              <a:rPr lang="de-DE" dirty="0" smtClean="0"/>
              <a:t>Partner Logo 2</a:t>
            </a:r>
            <a:endParaRPr lang="de-DE" dirty="0"/>
          </a:p>
        </p:txBody>
      </p:sp>
      <p:pic>
        <p:nvPicPr>
          <p:cNvPr id="19" name="Picture 2" descr="\\wi1.uni-muenster.de\dfs\institut\ERCIS\10 Corporate Identity\10 Corporate Design &amp; Communication\10 Logos &amp; Grafiken &amp; Bilder\10 ERCIS-Logo\logo_schrift.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783338" y="445245"/>
            <a:ext cx="1892185" cy="1656184"/>
          </a:xfrm>
          <a:prstGeom prst="rect">
            <a:avLst/>
          </a:prstGeom>
          <a:noFill/>
          <a:extLst>
            <a:ext uri="{909E8E84-426E-40dd-AFC4-6F175D3DCCD1}">
              <a14:hiddenFill xmlns="" xmlns:a14="http://schemas.microsoft.com/office/drawing/2010/main">
                <a:solidFill>
                  <a:srgbClr val="FFFFFF"/>
                </a:solidFill>
              </a14:hiddenFill>
            </a:ext>
          </a:extLst>
        </p:spPr>
      </p:pic>
      <p:pic>
        <p:nvPicPr>
          <p:cNvPr id="20" name="Picture 3" descr="\\wi1.uni-muenster.de\dfs\institut\ERCIS\10 Corporate Identity\10 Corporate Design &amp; Communication\10 Logos &amp; Grafiken &amp; Bilder\30 WWU-Logo\WWU_Logo1_1c.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39552" y="437884"/>
            <a:ext cx="1874862" cy="405429"/>
          </a:xfrm>
          <a:prstGeom prst="rect">
            <a:avLst/>
          </a:prstGeom>
          <a:noFill/>
          <a:extLst>
            <a:ext uri="{909E8E84-426E-40dd-AFC4-6F175D3DCCD1}">
              <a14:hiddenFill xmlns="" xmlns:a14="http://schemas.microsoft.com/office/drawing/2010/main">
                <a:solidFill>
                  <a:srgbClr val="FFFFFF"/>
                </a:solidFill>
              </a14:hiddenFill>
            </a:ext>
          </a:extLst>
        </p:spPr>
      </p:pic>
      <p:sp>
        <p:nvSpPr>
          <p:cNvPr id="37" name="Textplatzhalter 35"/>
          <p:cNvSpPr>
            <a:spLocks noGrp="1"/>
          </p:cNvSpPr>
          <p:nvPr>
            <p:ph type="body" sz="quarter" idx="16" hasCustomPrompt="1"/>
          </p:nvPr>
        </p:nvSpPr>
        <p:spPr>
          <a:xfrm>
            <a:off x="467545" y="2348880"/>
            <a:ext cx="6264696" cy="504055"/>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24.07.2014</a:t>
            </a:r>
            <a:endParaRPr lang="en-US" noProof="0" dirty="0"/>
          </a:p>
        </p:txBody>
      </p:sp>
      <p:sp>
        <p:nvSpPr>
          <p:cNvPr id="2" name="Titel 1"/>
          <p:cNvSpPr>
            <a:spLocks noGrp="1"/>
          </p:cNvSpPr>
          <p:nvPr>
            <p:ph type="title" hasCustomPrompt="1"/>
          </p:nvPr>
        </p:nvSpPr>
        <p:spPr>
          <a:xfrm>
            <a:off x="467544" y="1484784"/>
            <a:ext cx="6264695" cy="864096"/>
          </a:xfrm>
          <a:prstGeom prst="rect">
            <a:avLst/>
          </a:prstGeom>
        </p:spPr>
        <p:txBody>
          <a:bodyPr/>
          <a:lstStyle>
            <a:lvl1pPr>
              <a:defRPr lang="de-DE" sz="2500" b="1" kern="1200" cap="all" spc="0" baseline="0" noProof="0" smtClean="0">
                <a:solidFill>
                  <a:srgbClr val="852339"/>
                </a:solidFill>
                <a:latin typeface="Trebuchet MS" pitchFamily="34" charset="0"/>
                <a:ea typeface="+mn-ea"/>
                <a:cs typeface="Arial" pitchFamily="34" charset="0"/>
              </a:defRPr>
            </a:lvl1pPr>
          </a:lstStyle>
          <a:p>
            <a:r>
              <a:rPr lang="en-US" noProof="0" dirty="0" err="1" smtClean="0"/>
              <a:t>Endpräsentation</a:t>
            </a:r>
            <a:endParaRPr lang="en-US" noProof="0" dirty="0"/>
          </a:p>
        </p:txBody>
      </p:sp>
      <p:sp>
        <p:nvSpPr>
          <p:cNvPr id="11" name="Textfeld 10"/>
          <p:cNvSpPr txBox="1"/>
          <p:nvPr userDrawn="1"/>
        </p:nvSpPr>
        <p:spPr>
          <a:xfrm>
            <a:off x="7524328" y="6101922"/>
            <a:ext cx="1224136" cy="430887"/>
          </a:xfrm>
          <a:prstGeom prst="rect">
            <a:avLst/>
          </a:prstGeom>
          <a:noFill/>
        </p:spPr>
        <p:txBody>
          <a:bodyPr wrap="square" rtlCol="0">
            <a:spAutoFit/>
          </a:bodyPr>
          <a:lstStyle/>
          <a:p>
            <a:pPr algn="r">
              <a:spcAft>
                <a:spcPts val="300"/>
              </a:spcAft>
            </a:pPr>
            <a:r>
              <a:rPr lang="de-DE" sz="1100" b="0" cap="none" baseline="0" dirty="0" smtClean="0">
                <a:solidFill>
                  <a:schemeClr val="bg1"/>
                </a:solidFill>
                <a:latin typeface="Trebuchet MS" pitchFamily="34" charset="0"/>
              </a:rPr>
              <a:t> </a:t>
            </a:r>
            <a:br>
              <a:rPr lang="de-DE" sz="1100" b="0" cap="none" baseline="0" dirty="0" smtClean="0">
                <a:solidFill>
                  <a:schemeClr val="bg1"/>
                </a:solidFill>
                <a:latin typeface="Trebuchet MS" pitchFamily="34" charset="0"/>
              </a:rPr>
            </a:br>
            <a:r>
              <a:rPr lang="de-DE" sz="1100" b="0" cap="none" baseline="0" dirty="0" smtClean="0">
                <a:solidFill>
                  <a:schemeClr val="bg1"/>
                </a:solidFill>
                <a:latin typeface="Trebuchet MS" pitchFamily="34" charset="0"/>
              </a:rPr>
              <a:t>2016-10-26</a:t>
            </a: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Left) + Text (No Bullets)">
    <p:spTree>
      <p:nvGrpSpPr>
        <p:cNvPr id="1" name=""/>
        <p:cNvGrpSpPr/>
        <p:nvPr/>
      </p:nvGrpSpPr>
      <p:grpSpPr>
        <a:xfrm>
          <a:off x="0" y="0"/>
          <a:ext cx="0" cy="0"/>
          <a:chOff x="0" y="0"/>
          <a:chExt cx="0" cy="0"/>
        </a:xfrm>
      </p:grpSpPr>
      <p:sp>
        <p:nvSpPr>
          <p:cNvPr id="7" name="Bildplatzhalter 6"/>
          <p:cNvSpPr>
            <a:spLocks noGrp="1"/>
          </p:cNvSpPr>
          <p:nvPr>
            <p:ph type="pic" sz="quarter" idx="13" hasCustomPrompt="1"/>
          </p:nvPr>
        </p:nvSpPr>
        <p:spPr>
          <a:xfrm>
            <a:off x="468313" y="476250"/>
            <a:ext cx="3959225" cy="5400675"/>
          </a:xfrm>
          <a:prstGeom prst="rect">
            <a:avLst/>
          </a:prstGeom>
        </p:spPr>
        <p:txBody>
          <a:bodyPr/>
          <a:lstStyle/>
          <a:p>
            <a:r>
              <a:rPr lang="en-US" noProof="0" dirty="0" smtClean="0"/>
              <a:t>Add picture by clicking symbol</a:t>
            </a:r>
            <a:endParaRPr lang="en-US" noProof="0" dirty="0"/>
          </a:p>
        </p:txBody>
      </p:sp>
      <p:sp>
        <p:nvSpPr>
          <p:cNvPr id="8" name="Inhaltsplatzhalter 6"/>
          <p:cNvSpPr>
            <a:spLocks noGrp="1"/>
          </p:cNvSpPr>
          <p:nvPr>
            <p:ph sz="quarter" idx="14" hasCustomPrompt="1"/>
          </p:nvPr>
        </p:nvSpPr>
        <p:spPr>
          <a:xfrm>
            <a:off x="4644008" y="2348880"/>
            <a:ext cx="4121991" cy="3528392"/>
          </a:xfrm>
          <a:prstGeom prst="rect">
            <a:avLst/>
          </a:prstGeom>
        </p:spPr>
        <p:txBody>
          <a:bodyPr>
            <a:normAutofit/>
          </a:bodyPr>
          <a:lstStyle>
            <a:lvl1pPr marL="0" indent="0">
              <a:buFont typeface="Wingdings" pitchFamily="2" charset="2"/>
              <a:buNone/>
              <a:defRPr lang="en-US" sz="2400" b="0" kern="1200" spc="0" baseline="0" noProof="0" dirty="0" smtClean="0">
                <a:solidFill>
                  <a:srgbClr val="5F5F5F"/>
                </a:solidFill>
                <a:latin typeface="Trebuchet MS" pitchFamily="34" charset="0"/>
                <a:ea typeface="+mn-ea"/>
                <a:cs typeface="Arial" pitchFamily="34" charset="0"/>
              </a:defRPr>
            </a:lvl1pPr>
          </a:lstStyle>
          <a:p>
            <a:pPr lvl="0"/>
            <a:r>
              <a:rPr lang="en-US" noProof="0" dirty="0" smtClean="0"/>
              <a:t>Click to add text</a:t>
            </a:r>
          </a:p>
        </p:txBody>
      </p:sp>
      <p:sp>
        <p:nvSpPr>
          <p:cNvPr id="10" name="Textplatzhalter 35"/>
          <p:cNvSpPr>
            <a:spLocks noGrp="1"/>
          </p:cNvSpPr>
          <p:nvPr>
            <p:ph type="body" sz="quarter" idx="16" hasCustomPrompt="1"/>
          </p:nvPr>
        </p:nvSpPr>
        <p:spPr>
          <a:xfrm>
            <a:off x="4644008" y="1963584"/>
            <a:ext cx="4141792" cy="288032"/>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Click to edit subtitle</a:t>
            </a:r>
            <a:endParaRPr lang="en-US" noProof="0" dirty="0"/>
          </a:p>
        </p:txBody>
      </p:sp>
      <p:sp>
        <p:nvSpPr>
          <p:cNvPr id="2" name="Titel 1"/>
          <p:cNvSpPr>
            <a:spLocks noGrp="1"/>
          </p:cNvSpPr>
          <p:nvPr>
            <p:ph type="title" hasCustomPrompt="1"/>
          </p:nvPr>
        </p:nvSpPr>
        <p:spPr>
          <a:xfrm>
            <a:off x="4644007" y="1484783"/>
            <a:ext cx="4142805" cy="479747"/>
          </a:xfrm>
          <a:prstGeom prst="rect">
            <a:avLst/>
          </a:prstGeom>
        </p:spPr>
        <p:txBody>
          <a:bodyPr/>
          <a:lstStyle>
            <a:lvl1pPr>
              <a:defRPr lang="de-DE" sz="2500" b="1" kern="1200" cap="all" spc="0" baseline="0" noProof="0" smtClean="0">
                <a:solidFill>
                  <a:srgbClr val="852339"/>
                </a:solidFill>
                <a:latin typeface="Trebuchet MS" pitchFamily="34" charset="0"/>
                <a:ea typeface="+mn-ea"/>
                <a:cs typeface="Arial" pitchFamily="34" charset="0"/>
              </a:defRPr>
            </a:lvl1pPr>
          </a:lstStyle>
          <a:p>
            <a:r>
              <a:rPr lang="en-US" noProof="0" dirty="0" smtClean="0"/>
              <a:t>Title</a:t>
            </a:r>
            <a:endParaRPr lang="en-US" noProof="0" dirty="0"/>
          </a:p>
        </p:txBody>
      </p:sp>
      <p:sp>
        <p:nvSpPr>
          <p:cNvPr id="6" name="Textplatzhalter 4"/>
          <p:cNvSpPr>
            <a:spLocks noGrp="1"/>
          </p:cNvSpPr>
          <p:nvPr>
            <p:ph type="body" sz="quarter" idx="17" hasCustomPrompt="1"/>
          </p:nvPr>
        </p:nvSpPr>
        <p:spPr>
          <a:xfrm>
            <a:off x="377825" y="5867400"/>
            <a:ext cx="1755775" cy="228600"/>
          </a:xfrm>
          <a:prstGeom prst="rect">
            <a:avLst/>
          </a:prstGeom>
        </p:spPr>
        <p:txBody>
          <a:bodyPr/>
          <a:lstStyle>
            <a:lvl1pPr>
              <a:defRPr sz="1000"/>
            </a:lvl1pPr>
          </a:lstStyle>
          <a:p>
            <a:pPr lvl="0"/>
            <a:r>
              <a:rPr lang="de-DE" dirty="0" smtClean="0"/>
              <a:t>Source</a:t>
            </a:r>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Bullets) + Image (right, small)">
    <p:spTree>
      <p:nvGrpSpPr>
        <p:cNvPr id="1" name=""/>
        <p:cNvGrpSpPr/>
        <p:nvPr/>
      </p:nvGrpSpPr>
      <p:grpSpPr>
        <a:xfrm>
          <a:off x="0" y="0"/>
          <a:ext cx="0" cy="0"/>
          <a:chOff x="0" y="0"/>
          <a:chExt cx="0" cy="0"/>
        </a:xfrm>
      </p:grpSpPr>
      <p:sp>
        <p:nvSpPr>
          <p:cNvPr id="7" name="Bildplatzhalter 6"/>
          <p:cNvSpPr>
            <a:spLocks noGrp="1"/>
          </p:cNvSpPr>
          <p:nvPr>
            <p:ph type="pic" sz="quarter" idx="13" hasCustomPrompt="1"/>
          </p:nvPr>
        </p:nvSpPr>
        <p:spPr>
          <a:xfrm>
            <a:off x="6804248" y="1628800"/>
            <a:ext cx="1854956" cy="4248125"/>
          </a:xfrm>
          <a:prstGeom prst="rect">
            <a:avLst/>
          </a:prstGeom>
        </p:spPr>
        <p:txBody>
          <a:bodyPr/>
          <a:lstStyle/>
          <a:p>
            <a:r>
              <a:rPr lang="en-US" noProof="0" dirty="0" smtClean="0"/>
              <a:t>Add picture by clicking symbol</a:t>
            </a:r>
            <a:endParaRPr lang="en-US" noProof="0" dirty="0"/>
          </a:p>
        </p:txBody>
      </p:sp>
      <p:sp>
        <p:nvSpPr>
          <p:cNvPr id="12" name="Textplatzhalter 35"/>
          <p:cNvSpPr>
            <a:spLocks noGrp="1"/>
          </p:cNvSpPr>
          <p:nvPr>
            <p:ph type="body" sz="quarter" idx="16" hasCustomPrompt="1"/>
          </p:nvPr>
        </p:nvSpPr>
        <p:spPr>
          <a:xfrm>
            <a:off x="370800" y="1052736"/>
            <a:ext cx="6508800" cy="288032"/>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Click to edit subtitle</a:t>
            </a:r>
            <a:endParaRPr lang="en-US" noProof="0" dirty="0"/>
          </a:p>
        </p:txBody>
      </p:sp>
      <p:sp>
        <p:nvSpPr>
          <p:cNvPr id="6" name="Inhaltsplatzhalter 6"/>
          <p:cNvSpPr>
            <a:spLocks noGrp="1"/>
          </p:cNvSpPr>
          <p:nvPr>
            <p:ph sz="quarter" idx="17" hasCustomPrompt="1"/>
          </p:nvPr>
        </p:nvSpPr>
        <p:spPr>
          <a:xfrm>
            <a:off x="378001" y="1548000"/>
            <a:ext cx="6282232" cy="4319587"/>
          </a:xfrm>
          <a:prstGeom prst="rect">
            <a:avLst/>
          </a:prstGeom>
        </p:spPr>
        <p:txBody>
          <a:bodyPr tIns="36000" bIns="36000">
            <a:normAutofit/>
          </a:bodyPr>
          <a:lstStyle>
            <a:lvl1pPr marL="180000" indent="-180000">
              <a:spcBef>
                <a:spcPts val="600"/>
              </a:spcBef>
              <a:spcAft>
                <a:spcPts val="0"/>
              </a:spcAft>
              <a:buFont typeface="Wingdings" pitchFamily="2" charset="2"/>
              <a:buChar char="§"/>
              <a:defRPr lang="en-US" sz="2400" b="0" kern="1200" spc="0" baseline="0" noProof="0" dirty="0" smtClean="0">
                <a:solidFill>
                  <a:srgbClr val="5F5F5F"/>
                </a:solidFill>
                <a:latin typeface="Trebuchet MS" pitchFamily="34" charset="0"/>
                <a:ea typeface="+mn-ea"/>
                <a:cs typeface="Arial" pitchFamily="34" charset="0"/>
              </a:defRPr>
            </a:lvl1pPr>
            <a:lvl2pPr marL="360000" indent="-180000">
              <a:spcBef>
                <a:spcPts val="300"/>
              </a:spcBef>
              <a:buFont typeface="Wingdings" pitchFamily="2" charset="2"/>
              <a:buChar char="§"/>
              <a:defRPr sz="2200">
                <a:solidFill>
                  <a:srgbClr val="5F5F5F"/>
                </a:solidFill>
              </a:defRPr>
            </a:lvl2pPr>
            <a:lvl3pPr marL="540000" indent="-180000">
              <a:spcBef>
                <a:spcPts val="0"/>
              </a:spcBef>
              <a:buFont typeface="Wingdings" pitchFamily="2" charset="2"/>
              <a:buChar char="§"/>
              <a:defRPr>
                <a:solidFill>
                  <a:srgbClr val="5F5F5F"/>
                </a:solidFill>
              </a:defRPr>
            </a:lvl3pPr>
            <a:lvl4pPr marL="720000" indent="-180000">
              <a:spcBef>
                <a:spcPts val="0"/>
              </a:spcBef>
              <a:buFont typeface="Wingdings" panose="05000000000000000000" pitchFamily="2" charset="2"/>
              <a:buChar char="§"/>
              <a:defRPr sz="1800">
                <a:solidFill>
                  <a:srgbClr val="5F5F5F"/>
                </a:solidFill>
              </a:defRPr>
            </a:lvl4pPr>
            <a:lvl5pPr marL="1828800" indent="0">
              <a:buNone/>
              <a:defRPr/>
            </a:lvl5pPr>
          </a:lstStyle>
          <a:p>
            <a:pPr lvl="0"/>
            <a:r>
              <a:rPr lang="en-US" noProof="0" dirty="0" smtClean="0"/>
              <a:t>Click to add text</a:t>
            </a:r>
          </a:p>
          <a:p>
            <a:pPr lvl="1"/>
            <a:r>
              <a:rPr lang="en-US" noProof="0" dirty="0" smtClean="0"/>
              <a:t>Click to add text</a:t>
            </a:r>
          </a:p>
          <a:p>
            <a:pPr lvl="2"/>
            <a:r>
              <a:rPr lang="en-US" noProof="0" dirty="0" smtClean="0"/>
              <a:t>Click to add text</a:t>
            </a:r>
          </a:p>
          <a:p>
            <a:pPr lvl="3"/>
            <a:r>
              <a:rPr lang="en-US" noProof="0" dirty="0" smtClean="0"/>
              <a:t>Click to add text</a:t>
            </a:r>
          </a:p>
        </p:txBody>
      </p:sp>
      <p:sp>
        <p:nvSpPr>
          <p:cNvPr id="8" name="Titel 1"/>
          <p:cNvSpPr>
            <a:spLocks noGrp="1"/>
          </p:cNvSpPr>
          <p:nvPr>
            <p:ph type="title" hasCustomPrompt="1"/>
          </p:nvPr>
        </p:nvSpPr>
        <p:spPr>
          <a:xfrm>
            <a:off x="371722" y="573881"/>
            <a:ext cx="6504533" cy="481336"/>
          </a:xfrm>
          <a:prstGeom prst="rect">
            <a:avLst/>
          </a:prstGeom>
        </p:spPr>
        <p:txBody>
          <a:bodyPr/>
          <a:lstStyle>
            <a:lvl1pPr>
              <a:defRPr lang="de-DE" sz="2500" b="1" kern="1200" cap="all" spc="0" baseline="0" noProof="0" smtClean="0">
                <a:solidFill>
                  <a:srgbClr val="852339"/>
                </a:solidFill>
                <a:latin typeface="Trebuchet MS" pitchFamily="34" charset="0"/>
                <a:ea typeface="+mn-ea"/>
                <a:cs typeface="Arial" pitchFamily="34" charset="0"/>
              </a:defRPr>
            </a:lvl1pPr>
          </a:lstStyle>
          <a:p>
            <a:r>
              <a:rPr lang="en-US" noProof="0" dirty="0" smtClean="0"/>
              <a:t>Title</a:t>
            </a:r>
            <a:endParaRPr lang="en-US" noProof="0" dirty="0"/>
          </a:p>
        </p:txBody>
      </p:sp>
      <p:sp>
        <p:nvSpPr>
          <p:cNvPr id="9" name="Textplatzhalter 4"/>
          <p:cNvSpPr>
            <a:spLocks noGrp="1"/>
          </p:cNvSpPr>
          <p:nvPr>
            <p:ph type="body" sz="quarter" idx="18" hasCustomPrompt="1"/>
          </p:nvPr>
        </p:nvSpPr>
        <p:spPr>
          <a:xfrm>
            <a:off x="377825" y="5867400"/>
            <a:ext cx="1755775" cy="228600"/>
          </a:xfrm>
          <a:prstGeom prst="rect">
            <a:avLst/>
          </a:prstGeom>
        </p:spPr>
        <p:txBody>
          <a:bodyPr/>
          <a:lstStyle>
            <a:lvl1pPr>
              <a:defRPr sz="1000"/>
            </a:lvl1pPr>
          </a:lstStyle>
          <a:p>
            <a:pPr lvl="0"/>
            <a:r>
              <a:rPr lang="de-DE" dirty="0" smtClean="0"/>
              <a:t>Source</a:t>
            </a:r>
            <a:endParaRPr 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No Bullets) + Image (right, small)">
    <p:spTree>
      <p:nvGrpSpPr>
        <p:cNvPr id="1" name=""/>
        <p:cNvGrpSpPr/>
        <p:nvPr/>
      </p:nvGrpSpPr>
      <p:grpSpPr>
        <a:xfrm>
          <a:off x="0" y="0"/>
          <a:ext cx="0" cy="0"/>
          <a:chOff x="0" y="0"/>
          <a:chExt cx="0" cy="0"/>
        </a:xfrm>
      </p:grpSpPr>
      <p:sp>
        <p:nvSpPr>
          <p:cNvPr id="7" name="Bildplatzhalter 6"/>
          <p:cNvSpPr>
            <a:spLocks noGrp="1"/>
          </p:cNvSpPr>
          <p:nvPr>
            <p:ph type="pic" sz="quarter" idx="13" hasCustomPrompt="1"/>
          </p:nvPr>
        </p:nvSpPr>
        <p:spPr>
          <a:xfrm>
            <a:off x="6804248" y="1628800"/>
            <a:ext cx="1854956" cy="4248125"/>
          </a:xfrm>
          <a:prstGeom prst="rect">
            <a:avLst/>
          </a:prstGeom>
        </p:spPr>
        <p:txBody>
          <a:bodyPr/>
          <a:lstStyle/>
          <a:p>
            <a:r>
              <a:rPr lang="en-US" noProof="0" dirty="0" smtClean="0"/>
              <a:t>Add picture by clicking symbol</a:t>
            </a:r>
            <a:endParaRPr lang="en-US" noProof="0" dirty="0"/>
          </a:p>
        </p:txBody>
      </p:sp>
      <p:sp>
        <p:nvSpPr>
          <p:cNvPr id="12" name="Textplatzhalter 35"/>
          <p:cNvSpPr>
            <a:spLocks noGrp="1"/>
          </p:cNvSpPr>
          <p:nvPr>
            <p:ph type="body" sz="quarter" idx="16" hasCustomPrompt="1"/>
          </p:nvPr>
        </p:nvSpPr>
        <p:spPr>
          <a:xfrm>
            <a:off x="370800" y="1052736"/>
            <a:ext cx="6508800" cy="288032"/>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Click to edit subtitle</a:t>
            </a:r>
            <a:endParaRPr lang="en-US" noProof="0" dirty="0"/>
          </a:p>
        </p:txBody>
      </p:sp>
      <p:sp>
        <p:nvSpPr>
          <p:cNvPr id="9" name="Inhaltsplatzhalter 6"/>
          <p:cNvSpPr>
            <a:spLocks noGrp="1"/>
          </p:cNvSpPr>
          <p:nvPr>
            <p:ph sz="quarter" idx="17" hasCustomPrompt="1"/>
          </p:nvPr>
        </p:nvSpPr>
        <p:spPr>
          <a:xfrm>
            <a:off x="378001" y="1548000"/>
            <a:ext cx="6282232" cy="4319587"/>
          </a:xfrm>
          <a:prstGeom prst="rect">
            <a:avLst/>
          </a:prstGeom>
        </p:spPr>
        <p:txBody>
          <a:bodyPr>
            <a:normAutofit/>
          </a:bodyPr>
          <a:lstStyle>
            <a:lvl1pPr marL="0" indent="0">
              <a:buFont typeface="Wingdings" pitchFamily="2" charset="2"/>
              <a:buNone/>
              <a:defRPr lang="en-US" sz="2400" b="0" kern="1200" spc="0" baseline="0" noProof="0" dirty="0" smtClean="0">
                <a:solidFill>
                  <a:srgbClr val="5F5F5F"/>
                </a:solidFill>
                <a:latin typeface="Trebuchet MS" pitchFamily="34" charset="0"/>
                <a:ea typeface="+mn-ea"/>
                <a:cs typeface="Arial" pitchFamily="34" charset="0"/>
              </a:defRPr>
            </a:lvl1pPr>
            <a:lvl2pPr marL="449263" indent="-182563">
              <a:buFont typeface="Wingdings" pitchFamily="2" charset="2"/>
              <a:buChar char="§"/>
              <a:defRPr sz="2200">
                <a:solidFill>
                  <a:srgbClr val="5F5F5F"/>
                </a:solidFill>
              </a:defRPr>
            </a:lvl2pPr>
            <a:lvl3pPr marL="806450" indent="-182563">
              <a:buFont typeface="Wingdings" pitchFamily="2" charset="2"/>
              <a:buChar char="§"/>
              <a:defRPr>
                <a:solidFill>
                  <a:srgbClr val="5F5F5F"/>
                </a:solidFill>
              </a:defRPr>
            </a:lvl3pPr>
            <a:lvl4pPr marL="989013" indent="0">
              <a:buFont typeface="Wingdings" pitchFamily="2" charset="2"/>
              <a:buNone/>
              <a:defRPr sz="1800">
                <a:solidFill>
                  <a:srgbClr val="5F5F5F"/>
                </a:solidFill>
              </a:defRPr>
            </a:lvl4pPr>
            <a:lvl5pPr marL="1828800" indent="0">
              <a:buNone/>
              <a:defRPr/>
            </a:lvl5pPr>
          </a:lstStyle>
          <a:p>
            <a:pPr lvl="0"/>
            <a:r>
              <a:rPr lang="en-US" noProof="0" dirty="0" smtClean="0"/>
              <a:t>Click to add text</a:t>
            </a:r>
          </a:p>
        </p:txBody>
      </p:sp>
      <p:sp>
        <p:nvSpPr>
          <p:cNvPr id="6" name="Titel 1"/>
          <p:cNvSpPr>
            <a:spLocks noGrp="1"/>
          </p:cNvSpPr>
          <p:nvPr>
            <p:ph type="title" hasCustomPrompt="1"/>
          </p:nvPr>
        </p:nvSpPr>
        <p:spPr>
          <a:xfrm>
            <a:off x="371722" y="573881"/>
            <a:ext cx="6504533" cy="481336"/>
          </a:xfrm>
          <a:prstGeom prst="rect">
            <a:avLst/>
          </a:prstGeom>
        </p:spPr>
        <p:txBody>
          <a:bodyPr/>
          <a:lstStyle>
            <a:lvl1pPr>
              <a:defRPr lang="de-DE" sz="2500" b="1" kern="1200" cap="all" spc="0" baseline="0" noProof="0" smtClean="0">
                <a:solidFill>
                  <a:srgbClr val="852339"/>
                </a:solidFill>
                <a:latin typeface="Trebuchet MS" pitchFamily="34" charset="0"/>
                <a:ea typeface="+mn-ea"/>
                <a:cs typeface="Arial" pitchFamily="34" charset="0"/>
              </a:defRPr>
            </a:lvl1pPr>
          </a:lstStyle>
          <a:p>
            <a:r>
              <a:rPr lang="en-US" noProof="0" dirty="0" smtClean="0"/>
              <a:t>Title</a:t>
            </a:r>
            <a:endParaRPr lang="en-US" noProof="0" dirty="0"/>
          </a:p>
        </p:txBody>
      </p:sp>
      <p:sp>
        <p:nvSpPr>
          <p:cNvPr id="8" name="Textplatzhalter 4"/>
          <p:cNvSpPr>
            <a:spLocks noGrp="1"/>
          </p:cNvSpPr>
          <p:nvPr>
            <p:ph type="body" sz="quarter" idx="18" hasCustomPrompt="1"/>
          </p:nvPr>
        </p:nvSpPr>
        <p:spPr>
          <a:xfrm>
            <a:off x="377825" y="5867400"/>
            <a:ext cx="1755775" cy="228600"/>
          </a:xfrm>
          <a:prstGeom prst="rect">
            <a:avLst/>
          </a:prstGeom>
        </p:spPr>
        <p:txBody>
          <a:bodyPr/>
          <a:lstStyle>
            <a:lvl1pPr>
              <a:defRPr sz="1000"/>
            </a:lvl1pPr>
          </a:lstStyle>
          <a:p>
            <a:pPr lvl="0"/>
            <a:r>
              <a:rPr lang="de-DE" dirty="0" smtClean="0"/>
              <a:t>Source</a:t>
            </a:r>
            <a:endParaRPr 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9" name="Inhaltsplatzhalter 12"/>
          <p:cNvSpPr>
            <a:spLocks noGrp="1"/>
          </p:cNvSpPr>
          <p:nvPr>
            <p:ph sz="quarter" idx="11" hasCustomPrompt="1"/>
          </p:nvPr>
        </p:nvSpPr>
        <p:spPr>
          <a:xfrm>
            <a:off x="395536" y="1772816"/>
            <a:ext cx="6552728" cy="3312368"/>
          </a:xfrm>
          <a:prstGeom prst="rect">
            <a:avLst/>
          </a:prstGeom>
        </p:spPr>
        <p:txBody>
          <a:bodyPr/>
          <a:lstStyle>
            <a:lvl1pPr marL="0">
              <a:spcAft>
                <a:spcPts val="600"/>
              </a:spcAft>
              <a:defRPr sz="2500" b="1" cap="all" baseline="0">
                <a:solidFill>
                  <a:schemeClr val="bg1"/>
                </a:solidFill>
              </a:defRPr>
            </a:lvl1pPr>
          </a:lstStyle>
          <a:p>
            <a:pPr lvl="0"/>
            <a:r>
              <a:rPr lang="en-US" noProof="0" dirty="0" smtClean="0"/>
              <a:t>Click to add text or Image</a:t>
            </a:r>
          </a:p>
        </p:txBody>
      </p:sp>
      <p:sp>
        <p:nvSpPr>
          <p:cNvPr id="3" name="Textplatzhalter 2"/>
          <p:cNvSpPr>
            <a:spLocks noGrp="1"/>
          </p:cNvSpPr>
          <p:nvPr>
            <p:ph type="body" sz="quarter" idx="13" hasCustomPrompt="1"/>
          </p:nvPr>
        </p:nvSpPr>
        <p:spPr>
          <a:xfrm>
            <a:off x="395536" y="5157192"/>
            <a:ext cx="6551613" cy="792162"/>
          </a:xfrm>
          <a:prstGeom prst="rect">
            <a:avLst/>
          </a:prstGeom>
        </p:spPr>
        <p:txBody>
          <a:bodyPr/>
          <a:lstStyle>
            <a:lvl1pPr marL="182563" marR="0" indent="-182563" algn="l" defTabSz="914400" rtl="0" eaLnBrk="1" fontAlgn="auto" latinLnBrk="0" hangingPunct="1">
              <a:lnSpc>
                <a:spcPct val="100000"/>
              </a:lnSpc>
              <a:spcBef>
                <a:spcPts val="0"/>
              </a:spcBef>
              <a:spcAft>
                <a:spcPts val="300"/>
              </a:spcAft>
              <a:buClrTx/>
              <a:buSzTx/>
              <a:buFontTx/>
              <a:buNone/>
              <a:tabLst/>
              <a:defRPr lang="en-US" sz="1300" b="0" kern="1200" cap="all" spc="0" baseline="0" noProof="0" dirty="0" smtClean="0">
                <a:solidFill>
                  <a:schemeClr val="bg1"/>
                </a:solidFill>
                <a:latin typeface="Trebuchet MS" pitchFamily="34" charset="0"/>
                <a:ea typeface="+mn-ea"/>
                <a:cs typeface="Arial" pitchFamily="34" charset="0"/>
              </a:defRPr>
            </a:lvl1pPr>
          </a:lstStyle>
          <a:p>
            <a:pPr marL="182563" marR="0" lvl="0" indent="-182563" algn="l" defTabSz="914400" rtl="0" eaLnBrk="1" fontAlgn="auto" latinLnBrk="0" hangingPunct="1">
              <a:lnSpc>
                <a:spcPct val="100000"/>
              </a:lnSpc>
              <a:spcBef>
                <a:spcPts val="0"/>
              </a:spcBef>
              <a:spcAft>
                <a:spcPts val="300"/>
              </a:spcAft>
              <a:buClrTx/>
              <a:buSzTx/>
              <a:buFontTx/>
              <a:buNone/>
              <a:tabLst/>
              <a:defRPr/>
            </a:pPr>
            <a:r>
              <a:rPr lang="en-US" noProof="0" dirty="0" smtClean="0"/>
              <a:t>Click to add contact Details</a:t>
            </a:r>
          </a:p>
          <a:p>
            <a:pPr lvl="0"/>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 (Bullets)">
    <p:spTree>
      <p:nvGrpSpPr>
        <p:cNvPr id="1" name=""/>
        <p:cNvGrpSpPr/>
        <p:nvPr/>
      </p:nvGrpSpPr>
      <p:grpSpPr>
        <a:xfrm>
          <a:off x="0" y="0"/>
          <a:ext cx="0" cy="0"/>
          <a:chOff x="0" y="0"/>
          <a:chExt cx="0" cy="0"/>
        </a:xfrm>
      </p:grpSpPr>
      <p:sp>
        <p:nvSpPr>
          <p:cNvPr id="7" name="Inhaltsplatzhalter 6"/>
          <p:cNvSpPr>
            <a:spLocks noGrp="1"/>
          </p:cNvSpPr>
          <p:nvPr>
            <p:ph sz="quarter" idx="13" hasCustomPrompt="1"/>
          </p:nvPr>
        </p:nvSpPr>
        <p:spPr>
          <a:xfrm>
            <a:off x="378000" y="1548001"/>
            <a:ext cx="8353425" cy="4014600"/>
          </a:xfrm>
          <a:prstGeom prst="rect">
            <a:avLst/>
          </a:prstGeom>
        </p:spPr>
        <p:txBody>
          <a:bodyPr tIns="36000" bIns="36000">
            <a:normAutofit/>
          </a:bodyPr>
          <a:lstStyle>
            <a:lvl1pPr marL="180000" indent="-180000">
              <a:spcBef>
                <a:spcPts val="600"/>
              </a:spcBef>
              <a:spcAft>
                <a:spcPts val="0"/>
              </a:spcAft>
              <a:buFont typeface="Wingdings" pitchFamily="2" charset="2"/>
              <a:buChar char="§"/>
              <a:defRPr lang="en-US" sz="2400" b="0" kern="1200" spc="0" baseline="0" noProof="0" dirty="0" smtClean="0">
                <a:solidFill>
                  <a:srgbClr val="5F5F5F"/>
                </a:solidFill>
                <a:latin typeface="Trebuchet MS" pitchFamily="34" charset="0"/>
                <a:ea typeface="+mn-ea"/>
                <a:cs typeface="Arial" pitchFamily="34" charset="0"/>
              </a:defRPr>
            </a:lvl1pPr>
            <a:lvl2pPr marL="360000" indent="-180000">
              <a:spcBef>
                <a:spcPts val="300"/>
              </a:spcBef>
              <a:buFont typeface="Wingdings" pitchFamily="2" charset="2"/>
              <a:buChar char="§"/>
              <a:defRPr sz="2200">
                <a:solidFill>
                  <a:srgbClr val="5F5F5F"/>
                </a:solidFill>
              </a:defRPr>
            </a:lvl2pPr>
            <a:lvl3pPr marL="540000" indent="-180000">
              <a:spcBef>
                <a:spcPts val="0"/>
              </a:spcBef>
              <a:buFont typeface="Wingdings" pitchFamily="2" charset="2"/>
              <a:buChar char="§"/>
              <a:defRPr>
                <a:solidFill>
                  <a:srgbClr val="5F5F5F"/>
                </a:solidFill>
              </a:defRPr>
            </a:lvl3pPr>
            <a:lvl4pPr marL="720000" indent="-180000">
              <a:spcBef>
                <a:spcPts val="0"/>
              </a:spcBef>
              <a:buFont typeface="Wingdings" pitchFamily="2" charset="2"/>
              <a:buChar char="§"/>
              <a:defRPr sz="1800">
                <a:solidFill>
                  <a:srgbClr val="5F5F5F"/>
                </a:solidFill>
              </a:defRPr>
            </a:lvl4pPr>
            <a:lvl5pPr marL="1828800" indent="0">
              <a:buNone/>
              <a:defRPr/>
            </a:lvl5pPr>
          </a:lstStyle>
          <a:p>
            <a:pPr lvl="0"/>
            <a:r>
              <a:rPr lang="en-US" noProof="0" dirty="0" smtClean="0"/>
              <a:t>Click to add text</a:t>
            </a:r>
          </a:p>
          <a:p>
            <a:pPr lvl="1"/>
            <a:r>
              <a:rPr lang="en-US" noProof="0" dirty="0" smtClean="0"/>
              <a:t>Click to add text</a:t>
            </a:r>
          </a:p>
          <a:p>
            <a:pPr lvl="2"/>
            <a:r>
              <a:rPr lang="en-US" noProof="0" dirty="0" smtClean="0"/>
              <a:t>Click to add text</a:t>
            </a:r>
          </a:p>
          <a:p>
            <a:pPr lvl="3"/>
            <a:r>
              <a:rPr lang="en-US" noProof="0" dirty="0" smtClean="0"/>
              <a:t>Click to add text</a:t>
            </a:r>
          </a:p>
        </p:txBody>
      </p:sp>
      <p:sp>
        <p:nvSpPr>
          <p:cNvPr id="12" name="Textplatzhalter 35"/>
          <p:cNvSpPr>
            <a:spLocks noGrp="1"/>
          </p:cNvSpPr>
          <p:nvPr>
            <p:ph type="body" sz="quarter" idx="16" hasCustomPrompt="1"/>
          </p:nvPr>
        </p:nvSpPr>
        <p:spPr>
          <a:xfrm>
            <a:off x="370800" y="1052736"/>
            <a:ext cx="6508800" cy="288032"/>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Click to edit subtitle</a:t>
            </a:r>
            <a:endParaRPr lang="en-US" noProof="0" dirty="0"/>
          </a:p>
        </p:txBody>
      </p:sp>
      <p:sp>
        <p:nvSpPr>
          <p:cNvPr id="2" name="Titel 1"/>
          <p:cNvSpPr>
            <a:spLocks noGrp="1"/>
          </p:cNvSpPr>
          <p:nvPr>
            <p:ph type="title" hasCustomPrompt="1"/>
          </p:nvPr>
        </p:nvSpPr>
        <p:spPr>
          <a:xfrm>
            <a:off x="371722" y="573881"/>
            <a:ext cx="6504533" cy="481336"/>
          </a:xfrm>
          <a:prstGeom prst="rect">
            <a:avLst/>
          </a:prstGeom>
        </p:spPr>
        <p:txBody>
          <a:bodyPr/>
          <a:lstStyle>
            <a:lvl1pPr>
              <a:defRPr lang="de-DE" sz="2500" b="1" kern="1200" cap="all" spc="0" baseline="0" noProof="0" smtClean="0">
                <a:solidFill>
                  <a:srgbClr val="852339"/>
                </a:solidFill>
                <a:latin typeface="Trebuchet MS" pitchFamily="34" charset="0"/>
                <a:ea typeface="+mn-ea"/>
                <a:cs typeface="Arial" pitchFamily="34" charset="0"/>
              </a:defRPr>
            </a:lvl1pPr>
          </a:lstStyle>
          <a:p>
            <a:r>
              <a:rPr lang="en-US" noProof="0" dirty="0" smtClean="0"/>
              <a:t>Title</a:t>
            </a:r>
            <a:endParaRPr lang="en-US" noProof="0" dirty="0"/>
          </a:p>
        </p:txBody>
      </p:sp>
      <p:sp>
        <p:nvSpPr>
          <p:cNvPr id="8" name="Inhaltsplatzhalter 7"/>
          <p:cNvSpPr>
            <a:spLocks noGrp="1"/>
          </p:cNvSpPr>
          <p:nvPr>
            <p:ph sz="quarter" idx="17" hasCustomPrompt="1"/>
          </p:nvPr>
        </p:nvSpPr>
        <p:spPr>
          <a:xfrm>
            <a:off x="377825" y="5831815"/>
            <a:ext cx="8353600" cy="264185"/>
          </a:xfrm>
          <a:prstGeom prst="rect">
            <a:avLst/>
          </a:prstGeom>
        </p:spPr>
        <p:txBody>
          <a:bodyPr/>
          <a:lstStyle>
            <a:lvl1pPr>
              <a:defRPr sz="1000"/>
            </a:lvl1pPr>
          </a:lstStyle>
          <a:p>
            <a:pPr lvl="0"/>
            <a:r>
              <a:rPr lang="de-DE" dirty="0" smtClean="0"/>
              <a:t>Source</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in (No Bullets)">
    <p:spTree>
      <p:nvGrpSpPr>
        <p:cNvPr id="1" name=""/>
        <p:cNvGrpSpPr/>
        <p:nvPr/>
      </p:nvGrpSpPr>
      <p:grpSpPr>
        <a:xfrm>
          <a:off x="0" y="0"/>
          <a:ext cx="0" cy="0"/>
          <a:chOff x="0" y="0"/>
          <a:chExt cx="0" cy="0"/>
        </a:xfrm>
      </p:grpSpPr>
      <p:sp>
        <p:nvSpPr>
          <p:cNvPr id="5" name="Inhaltsplatzhalter 6"/>
          <p:cNvSpPr>
            <a:spLocks noGrp="1"/>
          </p:cNvSpPr>
          <p:nvPr>
            <p:ph sz="quarter" idx="13" hasCustomPrompt="1"/>
          </p:nvPr>
        </p:nvSpPr>
        <p:spPr>
          <a:xfrm>
            <a:off x="378000" y="1548000"/>
            <a:ext cx="8353425" cy="4319587"/>
          </a:xfrm>
          <a:prstGeom prst="rect">
            <a:avLst/>
          </a:prstGeom>
        </p:spPr>
        <p:txBody>
          <a:bodyPr>
            <a:normAutofit/>
          </a:bodyPr>
          <a:lstStyle>
            <a:lvl1pPr marL="0" indent="0">
              <a:buFont typeface="Wingdings" pitchFamily="2" charset="2"/>
              <a:buNone/>
              <a:defRPr lang="en-US" sz="2400" b="0" kern="1200" spc="0" baseline="0" noProof="0" dirty="0" smtClean="0">
                <a:solidFill>
                  <a:srgbClr val="5F5F5F"/>
                </a:solidFill>
                <a:latin typeface="Trebuchet MS" pitchFamily="34" charset="0"/>
                <a:ea typeface="+mn-ea"/>
                <a:cs typeface="Arial" pitchFamily="34" charset="0"/>
              </a:defRPr>
            </a:lvl1pPr>
          </a:lstStyle>
          <a:p>
            <a:pPr lvl="0"/>
            <a:r>
              <a:rPr lang="en-US" noProof="0" dirty="0" smtClean="0"/>
              <a:t>Click to add text</a:t>
            </a:r>
          </a:p>
        </p:txBody>
      </p:sp>
      <p:sp>
        <p:nvSpPr>
          <p:cNvPr id="10" name="Textplatzhalter 35"/>
          <p:cNvSpPr>
            <a:spLocks noGrp="1"/>
          </p:cNvSpPr>
          <p:nvPr>
            <p:ph type="body" sz="quarter" idx="16" hasCustomPrompt="1"/>
          </p:nvPr>
        </p:nvSpPr>
        <p:spPr>
          <a:xfrm>
            <a:off x="370800" y="1052736"/>
            <a:ext cx="6508800" cy="288032"/>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Click to edit subtitle</a:t>
            </a:r>
            <a:endParaRPr lang="en-US" noProof="0" dirty="0"/>
          </a:p>
        </p:txBody>
      </p:sp>
      <p:sp>
        <p:nvSpPr>
          <p:cNvPr id="6" name="Titel 1"/>
          <p:cNvSpPr>
            <a:spLocks noGrp="1"/>
          </p:cNvSpPr>
          <p:nvPr>
            <p:ph type="title" hasCustomPrompt="1"/>
          </p:nvPr>
        </p:nvSpPr>
        <p:spPr>
          <a:xfrm>
            <a:off x="371722" y="573881"/>
            <a:ext cx="6504533" cy="481336"/>
          </a:xfrm>
          <a:prstGeom prst="rect">
            <a:avLst/>
          </a:prstGeom>
        </p:spPr>
        <p:txBody>
          <a:bodyPr/>
          <a:lstStyle>
            <a:lvl1pPr>
              <a:defRPr lang="de-DE" sz="2500" b="1" kern="1200" cap="all" spc="0" baseline="0" noProof="0" smtClean="0">
                <a:solidFill>
                  <a:srgbClr val="852339"/>
                </a:solidFill>
                <a:latin typeface="Trebuchet MS" pitchFamily="34" charset="0"/>
                <a:ea typeface="+mn-ea"/>
                <a:cs typeface="Arial" pitchFamily="34" charset="0"/>
              </a:defRPr>
            </a:lvl1pPr>
          </a:lstStyle>
          <a:p>
            <a:r>
              <a:rPr lang="en-US" noProof="0" dirty="0" smtClean="0"/>
              <a:t>Title</a:t>
            </a:r>
            <a:endParaRPr lang="en-US" noProof="0" dirty="0"/>
          </a:p>
        </p:txBody>
      </p:sp>
      <p:sp>
        <p:nvSpPr>
          <p:cNvPr id="7" name="Textplatzhalter 4"/>
          <p:cNvSpPr>
            <a:spLocks noGrp="1"/>
          </p:cNvSpPr>
          <p:nvPr>
            <p:ph type="body" sz="quarter" idx="17" hasCustomPrompt="1"/>
          </p:nvPr>
        </p:nvSpPr>
        <p:spPr>
          <a:xfrm>
            <a:off x="377825" y="5867400"/>
            <a:ext cx="1755775" cy="228600"/>
          </a:xfrm>
          <a:prstGeom prst="rect">
            <a:avLst/>
          </a:prstGeom>
        </p:spPr>
        <p:txBody>
          <a:bodyPr/>
          <a:lstStyle>
            <a:lvl1pPr>
              <a:defRPr sz="1000"/>
            </a:lvl1pPr>
          </a:lstStyle>
          <a:p>
            <a:pPr lvl="0"/>
            <a:r>
              <a:rPr lang="de-DE" dirty="0" smtClean="0"/>
              <a:t>Source</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ain (Bullets, No Logo)">
    <p:spTree>
      <p:nvGrpSpPr>
        <p:cNvPr id="1" name=""/>
        <p:cNvGrpSpPr/>
        <p:nvPr/>
      </p:nvGrpSpPr>
      <p:grpSpPr>
        <a:xfrm>
          <a:off x="0" y="0"/>
          <a:ext cx="0" cy="0"/>
          <a:chOff x="0" y="0"/>
          <a:chExt cx="0" cy="0"/>
        </a:xfrm>
      </p:grpSpPr>
      <p:sp>
        <p:nvSpPr>
          <p:cNvPr id="10" name="Textplatzhalter 35"/>
          <p:cNvSpPr>
            <a:spLocks noGrp="1"/>
          </p:cNvSpPr>
          <p:nvPr>
            <p:ph type="body" sz="quarter" idx="16" hasCustomPrompt="1"/>
          </p:nvPr>
        </p:nvSpPr>
        <p:spPr>
          <a:xfrm>
            <a:off x="370800" y="1052736"/>
            <a:ext cx="6508800" cy="288032"/>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Click to edit subtitle</a:t>
            </a:r>
            <a:endParaRPr lang="en-US" noProof="0" dirty="0"/>
          </a:p>
        </p:txBody>
      </p:sp>
      <p:sp>
        <p:nvSpPr>
          <p:cNvPr id="6" name="Rechteck 5"/>
          <p:cNvSpPr/>
          <p:nvPr userDrawn="1"/>
        </p:nvSpPr>
        <p:spPr>
          <a:xfrm>
            <a:off x="7020272" y="404664"/>
            <a:ext cx="1728192" cy="1080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nhaltsplatzhalter 6"/>
          <p:cNvSpPr>
            <a:spLocks noGrp="1"/>
          </p:cNvSpPr>
          <p:nvPr>
            <p:ph sz="quarter" idx="13" hasCustomPrompt="1"/>
          </p:nvPr>
        </p:nvSpPr>
        <p:spPr>
          <a:xfrm>
            <a:off x="378000" y="1548000"/>
            <a:ext cx="8353425" cy="4319587"/>
          </a:xfrm>
          <a:prstGeom prst="rect">
            <a:avLst/>
          </a:prstGeom>
        </p:spPr>
        <p:txBody>
          <a:bodyPr lIns="90000" tIns="36000" bIns="36000">
            <a:normAutofit/>
          </a:bodyPr>
          <a:lstStyle>
            <a:lvl1pPr marL="180000" indent="-180000">
              <a:spcBef>
                <a:spcPts val="600"/>
              </a:spcBef>
              <a:spcAft>
                <a:spcPts val="0"/>
              </a:spcAft>
              <a:buFont typeface="Wingdings" pitchFamily="2" charset="2"/>
              <a:buChar char="§"/>
              <a:defRPr lang="en-US" sz="2400" b="0" kern="1200" spc="0" baseline="0" noProof="0" dirty="0" smtClean="0">
                <a:solidFill>
                  <a:srgbClr val="5F5F5F"/>
                </a:solidFill>
                <a:latin typeface="Trebuchet MS" pitchFamily="34" charset="0"/>
                <a:ea typeface="+mn-ea"/>
                <a:cs typeface="Arial" pitchFamily="34" charset="0"/>
              </a:defRPr>
            </a:lvl1pPr>
            <a:lvl2pPr marL="360000" indent="-180000">
              <a:spcBef>
                <a:spcPts val="300"/>
              </a:spcBef>
              <a:buFont typeface="Wingdings" pitchFamily="2" charset="2"/>
              <a:buChar char="§"/>
              <a:defRPr lang="en-US" sz="2200" b="0" kern="1200" noProof="0" dirty="0" smtClean="0">
                <a:solidFill>
                  <a:srgbClr val="5F5F5F"/>
                </a:solidFill>
                <a:latin typeface="+mn-lt"/>
                <a:ea typeface="+mn-ea"/>
                <a:cs typeface="+mn-cs"/>
              </a:defRPr>
            </a:lvl2pPr>
            <a:lvl3pPr marL="540000" indent="-180000">
              <a:spcBef>
                <a:spcPts val="0"/>
              </a:spcBef>
              <a:buFont typeface="Wingdings" pitchFamily="2" charset="2"/>
              <a:buChar char="§"/>
              <a:defRPr baseline="0">
                <a:solidFill>
                  <a:srgbClr val="5F5F5F"/>
                </a:solidFill>
              </a:defRPr>
            </a:lvl3pPr>
            <a:lvl4pPr marL="720000" indent="-180000">
              <a:spcBef>
                <a:spcPts val="0"/>
              </a:spcBef>
              <a:buFont typeface="Wingdings" panose="05000000000000000000" pitchFamily="2" charset="2"/>
              <a:buChar char="§"/>
              <a:defRPr sz="1800">
                <a:solidFill>
                  <a:srgbClr val="5F5F5F"/>
                </a:solidFill>
              </a:defRPr>
            </a:lvl4pPr>
            <a:lvl5pPr marL="1828800" indent="0">
              <a:buNone/>
              <a:defRPr/>
            </a:lvl5pPr>
          </a:lstStyle>
          <a:p>
            <a:pPr lvl="0"/>
            <a:r>
              <a:rPr lang="en-US" noProof="0" dirty="0" smtClean="0"/>
              <a:t>Click to add text</a:t>
            </a:r>
          </a:p>
          <a:p>
            <a:pPr lvl="1"/>
            <a:r>
              <a:rPr lang="en-US" noProof="0" dirty="0" smtClean="0"/>
              <a:t>Click to add text</a:t>
            </a:r>
          </a:p>
          <a:p>
            <a:pPr lvl="2"/>
            <a:r>
              <a:rPr lang="en-US" noProof="0" dirty="0" smtClean="0"/>
              <a:t>Click to add text</a:t>
            </a:r>
          </a:p>
          <a:p>
            <a:pPr lvl="3"/>
            <a:r>
              <a:rPr lang="en-US" noProof="0" dirty="0" smtClean="0"/>
              <a:t>Click to add text</a:t>
            </a:r>
          </a:p>
        </p:txBody>
      </p:sp>
      <p:sp>
        <p:nvSpPr>
          <p:cNvPr id="7" name="Titel 1"/>
          <p:cNvSpPr>
            <a:spLocks noGrp="1"/>
          </p:cNvSpPr>
          <p:nvPr>
            <p:ph type="title" hasCustomPrompt="1"/>
          </p:nvPr>
        </p:nvSpPr>
        <p:spPr>
          <a:xfrm>
            <a:off x="371722" y="573881"/>
            <a:ext cx="6504533" cy="481336"/>
          </a:xfrm>
          <a:prstGeom prst="rect">
            <a:avLst/>
          </a:prstGeom>
        </p:spPr>
        <p:txBody>
          <a:bodyPr/>
          <a:lstStyle>
            <a:lvl1pPr>
              <a:defRPr lang="de-DE" sz="2500" b="1" kern="1200" cap="all" spc="0" baseline="0" noProof="0" smtClean="0">
                <a:solidFill>
                  <a:srgbClr val="852339"/>
                </a:solidFill>
                <a:latin typeface="Trebuchet MS" pitchFamily="34" charset="0"/>
                <a:ea typeface="+mn-ea"/>
                <a:cs typeface="Arial" pitchFamily="34" charset="0"/>
              </a:defRPr>
            </a:lvl1pPr>
          </a:lstStyle>
          <a:p>
            <a:r>
              <a:rPr lang="en-US" noProof="0" dirty="0" smtClean="0"/>
              <a:t>Title</a:t>
            </a:r>
            <a:endParaRPr lang="en-US" noProof="0" dirty="0"/>
          </a:p>
        </p:txBody>
      </p:sp>
      <p:sp>
        <p:nvSpPr>
          <p:cNvPr id="9" name="Textplatzhalter 4"/>
          <p:cNvSpPr>
            <a:spLocks noGrp="1"/>
          </p:cNvSpPr>
          <p:nvPr>
            <p:ph type="body" sz="quarter" idx="17" hasCustomPrompt="1"/>
          </p:nvPr>
        </p:nvSpPr>
        <p:spPr>
          <a:xfrm>
            <a:off x="377825" y="5867400"/>
            <a:ext cx="1755775" cy="228600"/>
          </a:xfrm>
          <a:prstGeom prst="rect">
            <a:avLst/>
          </a:prstGeom>
        </p:spPr>
        <p:txBody>
          <a:bodyPr/>
          <a:lstStyle>
            <a:lvl1pPr>
              <a:defRPr sz="1000"/>
            </a:lvl1pPr>
          </a:lstStyle>
          <a:p>
            <a:pPr lvl="0"/>
            <a:r>
              <a:rPr lang="de-DE" dirty="0" smtClean="0"/>
              <a:t>Source</a:t>
            </a:r>
            <a:endParaRPr lang="en-US" dirty="0"/>
          </a:p>
        </p:txBody>
      </p:sp>
    </p:spTree>
    <p:extLst>
      <p:ext uri="{BB962C8B-B14F-4D97-AF65-F5344CB8AC3E}">
        <p14:creationId xmlns:p14="http://schemas.microsoft.com/office/powerpoint/2010/main" val="309446465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ain (Bullets, No Title, No Logo)">
    <p:spTree>
      <p:nvGrpSpPr>
        <p:cNvPr id="1" name=""/>
        <p:cNvGrpSpPr/>
        <p:nvPr/>
      </p:nvGrpSpPr>
      <p:grpSpPr>
        <a:xfrm>
          <a:off x="0" y="0"/>
          <a:ext cx="0" cy="0"/>
          <a:chOff x="0" y="0"/>
          <a:chExt cx="0" cy="0"/>
        </a:xfrm>
      </p:grpSpPr>
      <p:sp>
        <p:nvSpPr>
          <p:cNvPr id="2" name="Rechteck 1"/>
          <p:cNvSpPr/>
          <p:nvPr userDrawn="1"/>
        </p:nvSpPr>
        <p:spPr>
          <a:xfrm>
            <a:off x="7020272" y="404664"/>
            <a:ext cx="1728192" cy="1080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nhaltsplatzhalter 6"/>
          <p:cNvSpPr>
            <a:spLocks noGrp="1"/>
          </p:cNvSpPr>
          <p:nvPr>
            <p:ph sz="quarter" idx="13" hasCustomPrompt="1"/>
          </p:nvPr>
        </p:nvSpPr>
        <p:spPr>
          <a:xfrm>
            <a:off x="378000" y="188640"/>
            <a:ext cx="8370464" cy="5678947"/>
          </a:xfrm>
          <a:prstGeom prst="rect">
            <a:avLst/>
          </a:prstGeom>
        </p:spPr>
        <p:txBody>
          <a:bodyPr tIns="36000" bIns="36000">
            <a:normAutofit/>
          </a:bodyPr>
          <a:lstStyle>
            <a:lvl1pPr marL="180000" indent="-180000">
              <a:spcBef>
                <a:spcPts val="600"/>
              </a:spcBef>
              <a:spcAft>
                <a:spcPts val="0"/>
              </a:spcAft>
              <a:buFont typeface="Wingdings" pitchFamily="2" charset="2"/>
              <a:buChar char="§"/>
              <a:defRPr lang="en-US" sz="2400" b="0" kern="1200" spc="0" baseline="0" noProof="0" dirty="0" smtClean="0">
                <a:solidFill>
                  <a:srgbClr val="5F5F5F"/>
                </a:solidFill>
                <a:latin typeface="Trebuchet MS" pitchFamily="34" charset="0"/>
                <a:ea typeface="+mn-ea"/>
                <a:cs typeface="Arial" pitchFamily="34" charset="0"/>
              </a:defRPr>
            </a:lvl1pPr>
            <a:lvl2pPr marL="360000" indent="-180000">
              <a:spcBef>
                <a:spcPts val="300"/>
              </a:spcBef>
              <a:buFont typeface="Wingdings" pitchFamily="2" charset="2"/>
              <a:buChar char="§"/>
              <a:defRPr sz="2200">
                <a:solidFill>
                  <a:srgbClr val="5F5F5F"/>
                </a:solidFill>
              </a:defRPr>
            </a:lvl2pPr>
            <a:lvl3pPr marL="540000" indent="-180000">
              <a:spcBef>
                <a:spcPts val="0"/>
              </a:spcBef>
              <a:buFont typeface="Wingdings" pitchFamily="2" charset="2"/>
              <a:buChar char="§"/>
              <a:defRPr>
                <a:solidFill>
                  <a:srgbClr val="5F5F5F"/>
                </a:solidFill>
              </a:defRPr>
            </a:lvl3pPr>
            <a:lvl4pPr marL="720000" indent="-180000">
              <a:spcBef>
                <a:spcPts val="0"/>
              </a:spcBef>
              <a:buFont typeface="Wingdings" panose="05000000000000000000" pitchFamily="2" charset="2"/>
              <a:buChar char="§"/>
              <a:defRPr sz="1800">
                <a:solidFill>
                  <a:srgbClr val="5F5F5F"/>
                </a:solidFill>
              </a:defRPr>
            </a:lvl4pPr>
            <a:lvl5pPr marL="1828800" indent="0">
              <a:buNone/>
              <a:defRPr/>
            </a:lvl5pPr>
          </a:lstStyle>
          <a:p>
            <a:pPr lvl="0"/>
            <a:r>
              <a:rPr lang="en-US" noProof="0" dirty="0" smtClean="0"/>
              <a:t>Click to add text</a:t>
            </a:r>
          </a:p>
          <a:p>
            <a:pPr lvl="1"/>
            <a:r>
              <a:rPr lang="en-US" noProof="0" dirty="0" smtClean="0"/>
              <a:t>Click to add text</a:t>
            </a:r>
          </a:p>
          <a:p>
            <a:pPr lvl="2"/>
            <a:r>
              <a:rPr lang="en-US" noProof="0" dirty="0" smtClean="0"/>
              <a:t>Click to add text</a:t>
            </a:r>
          </a:p>
          <a:p>
            <a:pPr lvl="3"/>
            <a:r>
              <a:rPr lang="en-US" noProof="0" dirty="0" smtClean="0"/>
              <a:t>Click to add text</a:t>
            </a:r>
          </a:p>
        </p:txBody>
      </p:sp>
      <p:sp>
        <p:nvSpPr>
          <p:cNvPr id="4" name="Textplatzhalter 4"/>
          <p:cNvSpPr>
            <a:spLocks noGrp="1"/>
          </p:cNvSpPr>
          <p:nvPr>
            <p:ph type="body" sz="quarter" idx="17" hasCustomPrompt="1"/>
          </p:nvPr>
        </p:nvSpPr>
        <p:spPr>
          <a:xfrm>
            <a:off x="377825" y="5867400"/>
            <a:ext cx="1755775" cy="228600"/>
          </a:xfrm>
          <a:prstGeom prst="rect">
            <a:avLst/>
          </a:prstGeom>
        </p:spPr>
        <p:txBody>
          <a:bodyPr/>
          <a:lstStyle>
            <a:lvl1pPr>
              <a:defRPr sz="1000"/>
            </a:lvl1pPr>
          </a:lstStyle>
          <a:p>
            <a:pPr lvl="0"/>
            <a:r>
              <a:rPr lang="de-DE" dirty="0" smtClean="0"/>
              <a:t>Source</a:t>
            </a:r>
            <a:endParaRPr lang="en-US" dirty="0"/>
          </a:p>
        </p:txBody>
      </p:sp>
    </p:spTree>
    <p:extLst>
      <p:ext uri="{BB962C8B-B14F-4D97-AF65-F5344CB8AC3E}">
        <p14:creationId xmlns:p14="http://schemas.microsoft.com/office/powerpoint/2010/main" val="429182568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bheading Slide">
    <p:spTree>
      <p:nvGrpSpPr>
        <p:cNvPr id="1" name=""/>
        <p:cNvGrpSpPr/>
        <p:nvPr/>
      </p:nvGrpSpPr>
      <p:grpSpPr>
        <a:xfrm>
          <a:off x="0" y="0"/>
          <a:ext cx="0" cy="0"/>
          <a:chOff x="0" y="0"/>
          <a:chExt cx="0" cy="0"/>
        </a:xfrm>
      </p:grpSpPr>
      <p:sp>
        <p:nvSpPr>
          <p:cNvPr id="3" name="Bildplatzhalter 2"/>
          <p:cNvSpPr>
            <a:spLocks noGrp="1"/>
          </p:cNvSpPr>
          <p:nvPr>
            <p:ph type="pic" sz="quarter" idx="13" hasCustomPrompt="1"/>
          </p:nvPr>
        </p:nvSpPr>
        <p:spPr>
          <a:xfrm>
            <a:off x="366714" y="1556793"/>
            <a:ext cx="8309742" cy="2808312"/>
          </a:xfrm>
          <a:prstGeom prst="rect">
            <a:avLst/>
          </a:prstGeom>
        </p:spPr>
        <p:txBody>
          <a:bodyPr/>
          <a:lstStyle>
            <a:lvl1pPr>
              <a:defRPr/>
            </a:lvl1pPr>
          </a:lstStyle>
          <a:p>
            <a:r>
              <a:rPr lang="en-US" noProof="0" dirty="0" smtClean="0"/>
              <a:t>Picture (optional)</a:t>
            </a:r>
            <a:endParaRPr lang="en-US" noProof="0" dirty="0"/>
          </a:p>
        </p:txBody>
      </p:sp>
      <p:sp>
        <p:nvSpPr>
          <p:cNvPr id="6" name="Textplatzhalter 35"/>
          <p:cNvSpPr>
            <a:spLocks noGrp="1"/>
          </p:cNvSpPr>
          <p:nvPr>
            <p:ph type="body" sz="quarter" idx="16" hasCustomPrompt="1"/>
          </p:nvPr>
        </p:nvSpPr>
        <p:spPr>
          <a:xfrm>
            <a:off x="367456" y="4941168"/>
            <a:ext cx="8309000" cy="288032"/>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Click to ADD subtitle</a:t>
            </a:r>
            <a:endParaRPr lang="en-US" noProof="0" dirty="0"/>
          </a:p>
        </p:txBody>
      </p:sp>
      <p:sp>
        <p:nvSpPr>
          <p:cNvPr id="2" name="Titel 1"/>
          <p:cNvSpPr>
            <a:spLocks noGrp="1"/>
          </p:cNvSpPr>
          <p:nvPr>
            <p:ph type="title" hasCustomPrompt="1"/>
          </p:nvPr>
        </p:nvSpPr>
        <p:spPr>
          <a:xfrm>
            <a:off x="366713" y="4460875"/>
            <a:ext cx="8309743" cy="480293"/>
          </a:xfrm>
          <a:prstGeom prst="rect">
            <a:avLst/>
          </a:prstGeom>
        </p:spPr>
        <p:txBody>
          <a:bodyPr/>
          <a:lstStyle>
            <a:lvl1pPr>
              <a:defRPr lang="de-DE" sz="2500" b="1" kern="1200" cap="all" spc="0" baseline="0" noProof="0" dirty="0">
                <a:solidFill>
                  <a:srgbClr val="852339"/>
                </a:solidFill>
                <a:latin typeface="Trebuchet MS" pitchFamily="34" charset="0"/>
                <a:ea typeface="+mn-ea"/>
                <a:cs typeface="Arial" pitchFamily="34" charset="0"/>
              </a:defRPr>
            </a:lvl1pPr>
          </a:lstStyle>
          <a:p>
            <a:pPr marL="0" lvl="0" indent="0" algn="l" defTabSz="914400" rtl="0" eaLnBrk="1" latinLnBrk="0" hangingPunct="1">
              <a:spcBef>
                <a:spcPts val="0"/>
              </a:spcBef>
              <a:spcAft>
                <a:spcPts val="300"/>
              </a:spcAft>
              <a:buFontTx/>
              <a:buNone/>
            </a:pPr>
            <a:r>
              <a:rPr lang="en-US" noProof="0" dirty="0" smtClean="0"/>
              <a:t>Title</a:t>
            </a:r>
            <a:endParaRPr lang="en-US" noProof="0" dirty="0"/>
          </a:p>
        </p:txBody>
      </p:sp>
      <p:sp>
        <p:nvSpPr>
          <p:cNvPr id="5" name="Textplatzhalter 4"/>
          <p:cNvSpPr>
            <a:spLocks noGrp="1"/>
          </p:cNvSpPr>
          <p:nvPr>
            <p:ph type="body" sz="quarter" idx="17" hasCustomPrompt="1"/>
          </p:nvPr>
        </p:nvSpPr>
        <p:spPr>
          <a:xfrm>
            <a:off x="377825" y="5867400"/>
            <a:ext cx="1755775" cy="228600"/>
          </a:xfrm>
          <a:prstGeom prst="rect">
            <a:avLst/>
          </a:prstGeom>
        </p:spPr>
        <p:txBody>
          <a:bodyPr/>
          <a:lstStyle>
            <a:lvl1pPr>
              <a:defRPr sz="1000"/>
            </a:lvl1pPr>
          </a:lstStyle>
          <a:p>
            <a:pPr lvl="0"/>
            <a:r>
              <a:rPr lang="de-DE" dirty="0" smtClean="0"/>
              <a:t>Source</a:t>
            </a:r>
            <a:endParaRPr lang="en-US" dirty="0"/>
          </a:p>
        </p:txBody>
      </p:sp>
    </p:spTree>
    <p:extLst>
      <p:ext uri="{BB962C8B-B14F-4D97-AF65-F5344CB8AC3E}">
        <p14:creationId xmlns:p14="http://schemas.microsoft.com/office/powerpoint/2010/main" val="357441156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s (Bullets)">
    <p:spTree>
      <p:nvGrpSpPr>
        <p:cNvPr id="1" name=""/>
        <p:cNvGrpSpPr/>
        <p:nvPr/>
      </p:nvGrpSpPr>
      <p:grpSpPr>
        <a:xfrm>
          <a:off x="0" y="0"/>
          <a:ext cx="0" cy="0"/>
          <a:chOff x="0" y="0"/>
          <a:chExt cx="0" cy="0"/>
        </a:xfrm>
      </p:grpSpPr>
      <p:sp>
        <p:nvSpPr>
          <p:cNvPr id="13" name="Textplatzhalter 35"/>
          <p:cNvSpPr>
            <a:spLocks noGrp="1"/>
          </p:cNvSpPr>
          <p:nvPr>
            <p:ph type="body" sz="quarter" idx="17" hasCustomPrompt="1"/>
          </p:nvPr>
        </p:nvSpPr>
        <p:spPr>
          <a:xfrm>
            <a:off x="370800" y="1052736"/>
            <a:ext cx="6508800" cy="288032"/>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Click to edit subtitle</a:t>
            </a:r>
            <a:endParaRPr lang="en-US" noProof="0" dirty="0"/>
          </a:p>
        </p:txBody>
      </p:sp>
      <p:sp>
        <p:nvSpPr>
          <p:cNvPr id="6" name="Inhaltsplatzhalter 6"/>
          <p:cNvSpPr>
            <a:spLocks noGrp="1"/>
          </p:cNvSpPr>
          <p:nvPr>
            <p:ph sz="quarter" idx="13" hasCustomPrompt="1"/>
          </p:nvPr>
        </p:nvSpPr>
        <p:spPr>
          <a:xfrm>
            <a:off x="378000" y="1556792"/>
            <a:ext cx="4121992" cy="4319587"/>
          </a:xfrm>
          <a:prstGeom prst="rect">
            <a:avLst/>
          </a:prstGeom>
        </p:spPr>
        <p:txBody>
          <a:bodyPr tIns="36000" bIns="36000">
            <a:normAutofit/>
          </a:bodyPr>
          <a:lstStyle>
            <a:lvl1pPr marL="180000" indent="-180000">
              <a:spcBef>
                <a:spcPts val="600"/>
              </a:spcBef>
              <a:spcAft>
                <a:spcPts val="0"/>
              </a:spcAft>
              <a:buFont typeface="Wingdings" pitchFamily="2" charset="2"/>
              <a:buChar char="§"/>
              <a:defRPr lang="en-US" sz="2400" b="0" kern="1200" spc="0" baseline="0" noProof="0" dirty="0" smtClean="0">
                <a:solidFill>
                  <a:srgbClr val="5F5F5F"/>
                </a:solidFill>
                <a:latin typeface="Trebuchet MS" pitchFamily="34" charset="0"/>
                <a:ea typeface="+mn-ea"/>
                <a:cs typeface="Arial" pitchFamily="34" charset="0"/>
              </a:defRPr>
            </a:lvl1pPr>
            <a:lvl2pPr marL="360000" indent="-180000">
              <a:spcBef>
                <a:spcPts val="300"/>
              </a:spcBef>
              <a:buFont typeface="Wingdings" pitchFamily="2" charset="2"/>
              <a:buChar char="§"/>
              <a:defRPr sz="2200">
                <a:solidFill>
                  <a:srgbClr val="5F5F5F"/>
                </a:solidFill>
              </a:defRPr>
            </a:lvl2pPr>
            <a:lvl3pPr marL="540000" indent="-180000">
              <a:spcBef>
                <a:spcPts val="0"/>
              </a:spcBef>
              <a:buFont typeface="Wingdings" pitchFamily="2" charset="2"/>
              <a:buChar char="§"/>
              <a:defRPr>
                <a:solidFill>
                  <a:srgbClr val="5F5F5F"/>
                </a:solidFill>
              </a:defRPr>
            </a:lvl3pPr>
            <a:lvl4pPr marL="720000" indent="-180000">
              <a:spcBef>
                <a:spcPts val="0"/>
              </a:spcBef>
              <a:buFont typeface="Wingdings" pitchFamily="2" charset="2"/>
              <a:buChar char="§"/>
              <a:defRPr sz="1800">
                <a:solidFill>
                  <a:srgbClr val="5F5F5F"/>
                </a:solidFill>
              </a:defRPr>
            </a:lvl4pPr>
            <a:lvl5pPr marL="1828800" indent="0">
              <a:buNone/>
              <a:defRPr/>
            </a:lvl5pPr>
          </a:lstStyle>
          <a:p>
            <a:pPr lvl="0"/>
            <a:r>
              <a:rPr lang="en-US" noProof="0" dirty="0" smtClean="0"/>
              <a:t>Click to add text</a:t>
            </a:r>
          </a:p>
          <a:p>
            <a:pPr lvl="1"/>
            <a:r>
              <a:rPr lang="en-US" noProof="0" dirty="0" smtClean="0"/>
              <a:t>Click to add text</a:t>
            </a:r>
          </a:p>
          <a:p>
            <a:pPr lvl="2"/>
            <a:r>
              <a:rPr lang="en-US" noProof="0" dirty="0" smtClean="0"/>
              <a:t>Click to add text</a:t>
            </a:r>
          </a:p>
          <a:p>
            <a:pPr lvl="3"/>
            <a:r>
              <a:rPr lang="en-US" noProof="0" dirty="0" smtClean="0"/>
              <a:t>Click to add text</a:t>
            </a:r>
          </a:p>
        </p:txBody>
      </p:sp>
      <p:sp>
        <p:nvSpPr>
          <p:cNvPr id="7" name="Inhaltsplatzhalter 6"/>
          <p:cNvSpPr>
            <a:spLocks noGrp="1"/>
          </p:cNvSpPr>
          <p:nvPr>
            <p:ph sz="quarter" idx="18" hasCustomPrompt="1"/>
          </p:nvPr>
        </p:nvSpPr>
        <p:spPr>
          <a:xfrm>
            <a:off x="4626472" y="1556792"/>
            <a:ext cx="4121992" cy="4319587"/>
          </a:xfrm>
          <a:prstGeom prst="rect">
            <a:avLst/>
          </a:prstGeom>
        </p:spPr>
        <p:txBody>
          <a:bodyPr tIns="36000" bIns="36000">
            <a:normAutofit/>
          </a:bodyPr>
          <a:lstStyle>
            <a:lvl1pPr marL="183600" indent="-183600">
              <a:spcBef>
                <a:spcPts val="600"/>
              </a:spcBef>
              <a:spcAft>
                <a:spcPts val="0"/>
              </a:spcAft>
              <a:buFont typeface="Wingdings" pitchFamily="2" charset="2"/>
              <a:buChar char="§"/>
              <a:defRPr lang="en-US" sz="2400" b="0" kern="1200" spc="0" baseline="0" noProof="0" dirty="0" smtClean="0">
                <a:solidFill>
                  <a:srgbClr val="5F5F5F"/>
                </a:solidFill>
                <a:latin typeface="Trebuchet MS" pitchFamily="34" charset="0"/>
                <a:ea typeface="+mn-ea"/>
                <a:cs typeface="Arial" pitchFamily="34" charset="0"/>
              </a:defRPr>
            </a:lvl1pPr>
            <a:lvl2pPr marL="449263" indent="-182563">
              <a:spcBef>
                <a:spcPts val="300"/>
              </a:spcBef>
              <a:buFont typeface="Wingdings" pitchFamily="2" charset="2"/>
              <a:buChar char="§"/>
              <a:defRPr sz="2200">
                <a:solidFill>
                  <a:srgbClr val="5F5F5F"/>
                </a:solidFill>
              </a:defRPr>
            </a:lvl2pPr>
            <a:lvl3pPr marL="806450" indent="-182563">
              <a:spcBef>
                <a:spcPts val="300"/>
              </a:spcBef>
              <a:buFont typeface="Wingdings" pitchFamily="2" charset="2"/>
              <a:buChar char="§"/>
              <a:defRPr>
                <a:solidFill>
                  <a:srgbClr val="5F5F5F"/>
                </a:solidFill>
              </a:defRPr>
            </a:lvl3pPr>
            <a:lvl4pPr marL="1163638" indent="-174625">
              <a:buFont typeface="Wingdings" pitchFamily="2" charset="2"/>
              <a:buChar char="§"/>
              <a:defRPr sz="1800">
                <a:solidFill>
                  <a:srgbClr val="5F5F5F"/>
                </a:solidFill>
              </a:defRPr>
            </a:lvl4pPr>
            <a:lvl5pPr marL="1828800" indent="0">
              <a:buNone/>
              <a:defRPr/>
            </a:lvl5pPr>
          </a:lstStyle>
          <a:p>
            <a:pPr marL="180000" lvl="0" indent="-180000" algn="l" defTabSz="914400" rtl="0" eaLnBrk="1" latinLnBrk="0" hangingPunct="1">
              <a:spcBef>
                <a:spcPts val="600"/>
              </a:spcBef>
              <a:spcAft>
                <a:spcPts val="0"/>
              </a:spcAft>
              <a:buFont typeface="Wingdings" pitchFamily="2" charset="2"/>
              <a:buChar char="§"/>
            </a:pPr>
            <a:r>
              <a:rPr lang="en-US" noProof="0" dirty="0" smtClean="0"/>
              <a:t>Click to add text</a:t>
            </a:r>
          </a:p>
          <a:p>
            <a:pPr lvl="1"/>
            <a:r>
              <a:rPr lang="en-US" noProof="0" dirty="0" smtClean="0"/>
              <a:t>Click to add text</a:t>
            </a:r>
          </a:p>
          <a:p>
            <a:pPr lvl="2"/>
            <a:r>
              <a:rPr lang="en-US" noProof="0" dirty="0" smtClean="0"/>
              <a:t>Click to add text</a:t>
            </a:r>
          </a:p>
          <a:p>
            <a:pPr lvl="3"/>
            <a:r>
              <a:rPr lang="en-US" noProof="0" dirty="0" smtClean="0"/>
              <a:t>Click to add text</a:t>
            </a:r>
          </a:p>
        </p:txBody>
      </p:sp>
      <p:sp>
        <p:nvSpPr>
          <p:cNvPr id="8" name="Titel 1"/>
          <p:cNvSpPr>
            <a:spLocks noGrp="1"/>
          </p:cNvSpPr>
          <p:nvPr>
            <p:ph type="title" hasCustomPrompt="1"/>
          </p:nvPr>
        </p:nvSpPr>
        <p:spPr>
          <a:xfrm>
            <a:off x="371722" y="573881"/>
            <a:ext cx="6504533" cy="481336"/>
          </a:xfrm>
          <a:prstGeom prst="rect">
            <a:avLst/>
          </a:prstGeom>
        </p:spPr>
        <p:txBody>
          <a:bodyPr/>
          <a:lstStyle>
            <a:lvl1pPr>
              <a:defRPr lang="de-DE" sz="2500" b="1" kern="1200" cap="all" spc="0" baseline="0" noProof="0" smtClean="0">
                <a:solidFill>
                  <a:srgbClr val="852339"/>
                </a:solidFill>
                <a:latin typeface="Trebuchet MS" pitchFamily="34" charset="0"/>
                <a:ea typeface="+mn-ea"/>
                <a:cs typeface="Arial" pitchFamily="34" charset="0"/>
              </a:defRPr>
            </a:lvl1pPr>
          </a:lstStyle>
          <a:p>
            <a:r>
              <a:rPr lang="en-US" noProof="0" dirty="0" smtClean="0"/>
              <a:t>Title</a:t>
            </a:r>
            <a:endParaRPr lang="en-US" noProof="0" dirty="0"/>
          </a:p>
        </p:txBody>
      </p:sp>
      <p:sp>
        <p:nvSpPr>
          <p:cNvPr id="9" name="Textplatzhalter 4"/>
          <p:cNvSpPr>
            <a:spLocks noGrp="1"/>
          </p:cNvSpPr>
          <p:nvPr>
            <p:ph type="body" sz="quarter" idx="19" hasCustomPrompt="1"/>
          </p:nvPr>
        </p:nvSpPr>
        <p:spPr>
          <a:xfrm>
            <a:off x="377825" y="5867400"/>
            <a:ext cx="1755775" cy="228600"/>
          </a:xfrm>
          <a:prstGeom prst="rect">
            <a:avLst/>
          </a:prstGeom>
        </p:spPr>
        <p:txBody>
          <a:bodyPr/>
          <a:lstStyle>
            <a:lvl1pPr>
              <a:defRPr sz="1000"/>
            </a:lvl1pPr>
          </a:lstStyle>
          <a:p>
            <a:pPr lvl="0"/>
            <a:r>
              <a:rPr lang="de-DE" dirty="0" smtClean="0"/>
              <a:t>Source</a:t>
            </a:r>
            <a:endParaRPr 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No Bullets)">
    <p:spTree>
      <p:nvGrpSpPr>
        <p:cNvPr id="1" name=""/>
        <p:cNvGrpSpPr/>
        <p:nvPr/>
      </p:nvGrpSpPr>
      <p:grpSpPr>
        <a:xfrm>
          <a:off x="0" y="0"/>
          <a:ext cx="0" cy="0"/>
          <a:chOff x="0" y="0"/>
          <a:chExt cx="0" cy="0"/>
        </a:xfrm>
      </p:grpSpPr>
      <p:sp>
        <p:nvSpPr>
          <p:cNvPr id="6" name="Inhaltsplatzhalter 6"/>
          <p:cNvSpPr>
            <a:spLocks noGrp="1"/>
          </p:cNvSpPr>
          <p:nvPr>
            <p:ph sz="quarter" idx="14" hasCustomPrompt="1"/>
          </p:nvPr>
        </p:nvSpPr>
        <p:spPr>
          <a:xfrm>
            <a:off x="378001" y="1556792"/>
            <a:ext cx="4121991" cy="4319587"/>
          </a:xfrm>
          <a:prstGeom prst="rect">
            <a:avLst/>
          </a:prstGeom>
        </p:spPr>
        <p:txBody>
          <a:bodyPr>
            <a:normAutofit/>
          </a:bodyPr>
          <a:lstStyle>
            <a:lvl1pPr marL="0" indent="0">
              <a:buFont typeface="Wingdings" pitchFamily="2" charset="2"/>
              <a:buNone/>
              <a:defRPr lang="en-US" sz="2400" b="0" kern="1200" spc="0" baseline="0" noProof="0" dirty="0" smtClean="0">
                <a:solidFill>
                  <a:srgbClr val="5F5F5F"/>
                </a:solidFill>
                <a:latin typeface="Trebuchet MS" pitchFamily="34" charset="0"/>
                <a:ea typeface="+mn-ea"/>
                <a:cs typeface="Arial" pitchFamily="34" charset="0"/>
              </a:defRPr>
            </a:lvl1pPr>
          </a:lstStyle>
          <a:p>
            <a:pPr lvl="0"/>
            <a:r>
              <a:rPr lang="en-US" noProof="0" dirty="0" smtClean="0"/>
              <a:t>Click to add text</a:t>
            </a:r>
          </a:p>
        </p:txBody>
      </p:sp>
      <p:sp>
        <p:nvSpPr>
          <p:cNvPr id="8" name="Inhaltsplatzhalter 6"/>
          <p:cNvSpPr>
            <a:spLocks noGrp="1"/>
          </p:cNvSpPr>
          <p:nvPr>
            <p:ph sz="quarter" idx="15" hasCustomPrompt="1"/>
          </p:nvPr>
        </p:nvSpPr>
        <p:spPr>
          <a:xfrm>
            <a:off x="4626473" y="1556792"/>
            <a:ext cx="4121991" cy="4319587"/>
          </a:xfrm>
          <a:prstGeom prst="rect">
            <a:avLst/>
          </a:prstGeom>
        </p:spPr>
        <p:txBody>
          <a:bodyPr>
            <a:normAutofit/>
          </a:bodyPr>
          <a:lstStyle>
            <a:lvl1pPr marL="0" indent="0">
              <a:buFont typeface="Wingdings" pitchFamily="2" charset="2"/>
              <a:buNone/>
              <a:defRPr lang="en-US" sz="2400" b="0" kern="1200" spc="0" baseline="0" noProof="0" dirty="0" smtClean="0">
                <a:solidFill>
                  <a:srgbClr val="5F5F5F"/>
                </a:solidFill>
                <a:latin typeface="Trebuchet MS" pitchFamily="34" charset="0"/>
                <a:ea typeface="+mn-ea"/>
                <a:cs typeface="Arial" pitchFamily="34" charset="0"/>
              </a:defRPr>
            </a:lvl1pPr>
          </a:lstStyle>
          <a:p>
            <a:pPr lvl="0"/>
            <a:r>
              <a:rPr lang="en-US" noProof="0" dirty="0" smtClean="0"/>
              <a:t>Click to add text</a:t>
            </a:r>
          </a:p>
        </p:txBody>
      </p:sp>
      <p:sp>
        <p:nvSpPr>
          <p:cNvPr id="13" name="Textplatzhalter 35"/>
          <p:cNvSpPr>
            <a:spLocks noGrp="1"/>
          </p:cNvSpPr>
          <p:nvPr>
            <p:ph type="body" sz="quarter" idx="17" hasCustomPrompt="1"/>
          </p:nvPr>
        </p:nvSpPr>
        <p:spPr>
          <a:xfrm>
            <a:off x="370800" y="1052736"/>
            <a:ext cx="6508800" cy="288032"/>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Click to edit subtitle</a:t>
            </a:r>
            <a:endParaRPr lang="en-US" noProof="0" dirty="0"/>
          </a:p>
        </p:txBody>
      </p:sp>
      <p:sp>
        <p:nvSpPr>
          <p:cNvPr id="7" name="Titel 1"/>
          <p:cNvSpPr>
            <a:spLocks noGrp="1"/>
          </p:cNvSpPr>
          <p:nvPr>
            <p:ph type="title" hasCustomPrompt="1"/>
          </p:nvPr>
        </p:nvSpPr>
        <p:spPr>
          <a:xfrm>
            <a:off x="371722" y="573881"/>
            <a:ext cx="6504533" cy="481336"/>
          </a:xfrm>
          <a:prstGeom prst="rect">
            <a:avLst/>
          </a:prstGeom>
        </p:spPr>
        <p:txBody>
          <a:bodyPr/>
          <a:lstStyle>
            <a:lvl1pPr>
              <a:defRPr lang="de-DE" sz="2500" b="1" kern="1200" cap="all" spc="0" baseline="0" noProof="0" smtClean="0">
                <a:solidFill>
                  <a:srgbClr val="852339"/>
                </a:solidFill>
                <a:latin typeface="Trebuchet MS" pitchFamily="34" charset="0"/>
                <a:ea typeface="+mn-ea"/>
                <a:cs typeface="Arial" pitchFamily="34" charset="0"/>
              </a:defRPr>
            </a:lvl1pPr>
          </a:lstStyle>
          <a:p>
            <a:r>
              <a:rPr lang="en-US" noProof="0" dirty="0" smtClean="0"/>
              <a:t>Title</a:t>
            </a:r>
            <a:endParaRPr lang="en-US" noProof="0" dirty="0"/>
          </a:p>
        </p:txBody>
      </p:sp>
      <p:sp>
        <p:nvSpPr>
          <p:cNvPr id="9" name="Textplatzhalter 4"/>
          <p:cNvSpPr>
            <a:spLocks noGrp="1"/>
          </p:cNvSpPr>
          <p:nvPr>
            <p:ph type="body" sz="quarter" idx="18" hasCustomPrompt="1"/>
          </p:nvPr>
        </p:nvSpPr>
        <p:spPr>
          <a:xfrm>
            <a:off x="377825" y="5867400"/>
            <a:ext cx="1755775" cy="228600"/>
          </a:xfrm>
          <a:prstGeom prst="rect">
            <a:avLst/>
          </a:prstGeom>
        </p:spPr>
        <p:txBody>
          <a:bodyPr/>
          <a:lstStyle>
            <a:lvl1pPr>
              <a:defRPr sz="1000"/>
            </a:lvl1pPr>
          </a:lstStyle>
          <a:p>
            <a:pPr lvl="0"/>
            <a:r>
              <a:rPr lang="de-DE" dirty="0" smtClean="0"/>
              <a:t>Source</a:t>
            </a:r>
            <a:endParaRPr 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Left) + Text (Bullets)">
    <p:spTree>
      <p:nvGrpSpPr>
        <p:cNvPr id="1" name=""/>
        <p:cNvGrpSpPr/>
        <p:nvPr/>
      </p:nvGrpSpPr>
      <p:grpSpPr>
        <a:xfrm>
          <a:off x="0" y="0"/>
          <a:ext cx="0" cy="0"/>
          <a:chOff x="0" y="0"/>
          <a:chExt cx="0" cy="0"/>
        </a:xfrm>
      </p:grpSpPr>
      <p:sp>
        <p:nvSpPr>
          <p:cNvPr id="7" name="Bildplatzhalter 6"/>
          <p:cNvSpPr>
            <a:spLocks noGrp="1"/>
          </p:cNvSpPr>
          <p:nvPr>
            <p:ph type="pic" sz="quarter" idx="13" hasCustomPrompt="1"/>
          </p:nvPr>
        </p:nvSpPr>
        <p:spPr>
          <a:xfrm>
            <a:off x="468313" y="476250"/>
            <a:ext cx="3959225" cy="5400675"/>
          </a:xfrm>
          <a:prstGeom prst="rect">
            <a:avLst/>
          </a:prstGeom>
        </p:spPr>
        <p:txBody>
          <a:bodyPr/>
          <a:lstStyle>
            <a:lvl1pPr>
              <a:defRPr baseline="0"/>
            </a:lvl1pPr>
          </a:lstStyle>
          <a:p>
            <a:r>
              <a:rPr lang="en-US" noProof="0" dirty="0" smtClean="0"/>
              <a:t>Add picture by clicking symbol</a:t>
            </a:r>
            <a:endParaRPr lang="en-US" noProof="0" dirty="0"/>
          </a:p>
        </p:txBody>
      </p:sp>
      <p:sp>
        <p:nvSpPr>
          <p:cNvPr id="10" name="Textplatzhalter 35"/>
          <p:cNvSpPr>
            <a:spLocks noGrp="1"/>
          </p:cNvSpPr>
          <p:nvPr>
            <p:ph type="body" sz="quarter" idx="16" hasCustomPrompt="1"/>
          </p:nvPr>
        </p:nvSpPr>
        <p:spPr>
          <a:xfrm>
            <a:off x="4644008" y="1963584"/>
            <a:ext cx="4141792" cy="288032"/>
          </a:xfrm>
          <a:prstGeom prst="rect">
            <a:avLst/>
          </a:prstGeom>
        </p:spPr>
        <p:txBody>
          <a:bodyPr/>
          <a:lstStyle>
            <a:lvl1pPr marL="0" indent="0">
              <a:defRPr lang="en-US" sz="1500" b="1" kern="1200" cap="all" spc="0" baseline="0" noProof="0" dirty="0">
                <a:solidFill>
                  <a:srgbClr val="5F5F5F"/>
                </a:solidFill>
                <a:latin typeface="Trebuchet MS" pitchFamily="34" charset="0"/>
                <a:ea typeface="+mn-ea"/>
                <a:cs typeface="Arial" pitchFamily="34" charset="0"/>
              </a:defRPr>
            </a:lvl1pPr>
          </a:lstStyle>
          <a:p>
            <a:pPr lvl="0"/>
            <a:r>
              <a:rPr lang="en-US" noProof="0" dirty="0" smtClean="0"/>
              <a:t>Click to edit subtitle</a:t>
            </a:r>
            <a:endParaRPr lang="en-US" noProof="0" dirty="0"/>
          </a:p>
        </p:txBody>
      </p:sp>
      <p:sp>
        <p:nvSpPr>
          <p:cNvPr id="8" name="Inhaltsplatzhalter 6"/>
          <p:cNvSpPr>
            <a:spLocks noGrp="1"/>
          </p:cNvSpPr>
          <p:nvPr>
            <p:ph sz="quarter" idx="18" hasCustomPrompt="1"/>
          </p:nvPr>
        </p:nvSpPr>
        <p:spPr>
          <a:xfrm>
            <a:off x="4644008" y="2348880"/>
            <a:ext cx="4121992" cy="3527499"/>
          </a:xfrm>
          <a:prstGeom prst="rect">
            <a:avLst/>
          </a:prstGeom>
        </p:spPr>
        <p:txBody>
          <a:bodyPr tIns="36000" bIns="36000">
            <a:normAutofit/>
          </a:bodyPr>
          <a:lstStyle>
            <a:lvl1pPr marL="180000" indent="-180000" algn="l" defTabSz="914400" rtl="0" eaLnBrk="1" latinLnBrk="0" hangingPunct="1">
              <a:spcBef>
                <a:spcPts val="600"/>
              </a:spcBef>
              <a:spcAft>
                <a:spcPts val="0"/>
              </a:spcAft>
              <a:buFont typeface="Wingdings" pitchFamily="2" charset="2"/>
              <a:buChar char="§"/>
              <a:defRPr lang="en-US" sz="2400" b="0" kern="1200" spc="0" baseline="0" noProof="0" dirty="0" smtClean="0">
                <a:solidFill>
                  <a:srgbClr val="5F5F5F"/>
                </a:solidFill>
                <a:latin typeface="Trebuchet MS" pitchFamily="34" charset="0"/>
                <a:ea typeface="+mn-ea"/>
                <a:cs typeface="Arial" pitchFamily="34" charset="0"/>
              </a:defRPr>
            </a:lvl1pPr>
            <a:lvl2pPr marL="360000" indent="-180000">
              <a:spcBef>
                <a:spcPts val="300"/>
              </a:spcBef>
              <a:buFont typeface="Wingdings" pitchFamily="2" charset="2"/>
              <a:buChar char="§"/>
              <a:defRPr sz="2200">
                <a:solidFill>
                  <a:srgbClr val="5F5F5F"/>
                </a:solidFill>
              </a:defRPr>
            </a:lvl2pPr>
            <a:lvl3pPr marL="540000" indent="-180000">
              <a:spcBef>
                <a:spcPts val="0"/>
              </a:spcBef>
              <a:buFont typeface="Wingdings" pitchFamily="2" charset="2"/>
              <a:buChar char="§"/>
              <a:defRPr>
                <a:solidFill>
                  <a:srgbClr val="5F5F5F"/>
                </a:solidFill>
              </a:defRPr>
            </a:lvl3pPr>
            <a:lvl4pPr marL="720000" indent="-180000">
              <a:spcBef>
                <a:spcPts val="0"/>
              </a:spcBef>
              <a:buFont typeface="Wingdings" panose="05000000000000000000" pitchFamily="2" charset="2"/>
              <a:buChar char="§"/>
              <a:defRPr sz="1800">
                <a:solidFill>
                  <a:srgbClr val="5F5F5F"/>
                </a:solidFill>
              </a:defRPr>
            </a:lvl4pPr>
            <a:lvl5pPr marL="1828800" indent="0">
              <a:buNone/>
              <a:defRPr/>
            </a:lvl5pPr>
          </a:lstStyle>
          <a:p>
            <a:pPr marL="180000" lvl="0" indent="-180000" algn="l" defTabSz="914400" rtl="0" eaLnBrk="1" latinLnBrk="0" hangingPunct="1">
              <a:spcBef>
                <a:spcPts val="600"/>
              </a:spcBef>
              <a:spcAft>
                <a:spcPts val="0"/>
              </a:spcAft>
              <a:buFont typeface="Wingdings" pitchFamily="2" charset="2"/>
              <a:buChar char="§"/>
            </a:pPr>
            <a:r>
              <a:rPr lang="en-US" noProof="0" dirty="0" smtClean="0"/>
              <a:t>Click to add text</a:t>
            </a:r>
          </a:p>
          <a:p>
            <a:pPr lvl="1"/>
            <a:r>
              <a:rPr lang="en-US" noProof="0" dirty="0" smtClean="0"/>
              <a:t>Click to add text</a:t>
            </a:r>
          </a:p>
          <a:p>
            <a:pPr lvl="2"/>
            <a:r>
              <a:rPr lang="en-US" noProof="0" dirty="0" smtClean="0"/>
              <a:t>Click to add text</a:t>
            </a:r>
          </a:p>
          <a:p>
            <a:pPr lvl="3"/>
            <a:r>
              <a:rPr lang="en-US" noProof="0" dirty="0" smtClean="0"/>
              <a:t>Click to add text</a:t>
            </a:r>
          </a:p>
        </p:txBody>
      </p:sp>
      <p:sp>
        <p:nvSpPr>
          <p:cNvPr id="6" name="Titel 1"/>
          <p:cNvSpPr>
            <a:spLocks noGrp="1"/>
          </p:cNvSpPr>
          <p:nvPr>
            <p:ph type="title" hasCustomPrompt="1"/>
          </p:nvPr>
        </p:nvSpPr>
        <p:spPr>
          <a:xfrm>
            <a:off x="4644007" y="1484783"/>
            <a:ext cx="4142805" cy="479747"/>
          </a:xfrm>
          <a:prstGeom prst="rect">
            <a:avLst/>
          </a:prstGeom>
        </p:spPr>
        <p:txBody>
          <a:bodyPr/>
          <a:lstStyle>
            <a:lvl1pPr>
              <a:defRPr lang="de-DE" sz="2500" b="1" kern="1200" cap="all" spc="0" baseline="0" noProof="0" smtClean="0">
                <a:solidFill>
                  <a:srgbClr val="852339"/>
                </a:solidFill>
                <a:latin typeface="Trebuchet MS" pitchFamily="34" charset="0"/>
                <a:ea typeface="+mn-ea"/>
                <a:cs typeface="Arial" pitchFamily="34" charset="0"/>
              </a:defRPr>
            </a:lvl1pPr>
          </a:lstStyle>
          <a:p>
            <a:r>
              <a:rPr lang="en-US" noProof="0" dirty="0" smtClean="0"/>
              <a:t>Title</a:t>
            </a:r>
            <a:endParaRPr lang="en-US" noProof="0" dirty="0"/>
          </a:p>
        </p:txBody>
      </p:sp>
      <p:sp>
        <p:nvSpPr>
          <p:cNvPr id="9" name="Textplatzhalter 4"/>
          <p:cNvSpPr>
            <a:spLocks noGrp="1"/>
          </p:cNvSpPr>
          <p:nvPr>
            <p:ph type="body" sz="quarter" idx="17" hasCustomPrompt="1"/>
          </p:nvPr>
        </p:nvSpPr>
        <p:spPr>
          <a:xfrm>
            <a:off x="377825" y="5867400"/>
            <a:ext cx="1755775" cy="228600"/>
          </a:xfrm>
          <a:prstGeom prst="rect">
            <a:avLst/>
          </a:prstGeom>
        </p:spPr>
        <p:txBody>
          <a:bodyPr/>
          <a:lstStyle>
            <a:lvl1pPr>
              <a:defRPr sz="1000"/>
            </a:lvl1pPr>
          </a:lstStyle>
          <a:p>
            <a:pPr lvl="0"/>
            <a:r>
              <a:rPr lang="de-DE" dirty="0" smtClean="0"/>
              <a:t>Source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3.jpe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vmlDrawing" Target="../drawings/vmlDrawing1.vml"/><Relationship Id="rId16" Type="http://schemas.openxmlformats.org/officeDocument/2006/relationships/tags" Target="../tags/tag2.xml"/><Relationship Id="rId17" Type="http://schemas.openxmlformats.org/officeDocument/2006/relationships/oleObject" Target="../embeddings/oleObject1.bin"/><Relationship Id="rId18" Type="http://schemas.openxmlformats.org/officeDocument/2006/relationships/image" Target="../media/image1.emf"/><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16"/>
            </p:custDataLst>
            <p:extLst>
              <p:ext uri="{D42A27DB-BD31-4B8C-83A1-F6EECF244321}">
                <p14:modId xmlns:p14="http://schemas.microsoft.com/office/powerpoint/2010/main" val="108003891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01" name="think-cell Folie" r:id="rId17" imgW="344" imgH="341" progId="TCLayout.ActiveDocument.1">
                  <p:embed/>
                </p:oleObj>
              </mc:Choice>
              <mc:Fallback>
                <p:oleObj name="think-cell Folie" r:id="rId17" imgW="344" imgH="341" progId="TCLayout.ActiveDocument.1">
                  <p:embed/>
                  <p:pic>
                    <p:nvPicPr>
                      <p:cNvPr id="0" name=""/>
                      <p:cNvPicPr/>
                      <p:nvPr/>
                    </p:nvPicPr>
                    <p:blipFill>
                      <a:blip r:embed="rId18"/>
                      <a:stretch>
                        <a:fillRect/>
                      </a:stretch>
                    </p:blipFill>
                    <p:spPr>
                      <a:xfrm>
                        <a:off x="1588" y="1588"/>
                        <a:ext cx="1587" cy="1587"/>
                      </a:xfrm>
                      <a:prstGeom prst="rect">
                        <a:avLst/>
                      </a:prstGeom>
                    </p:spPr>
                  </p:pic>
                </p:oleObj>
              </mc:Fallback>
            </mc:AlternateContent>
          </a:graphicData>
        </a:graphic>
      </p:graphicFrame>
      <p:sp>
        <p:nvSpPr>
          <p:cNvPr id="11" name="Rechteck 10"/>
          <p:cNvSpPr/>
          <p:nvPr userDrawn="1"/>
        </p:nvSpPr>
        <p:spPr>
          <a:xfrm>
            <a:off x="0" y="6084095"/>
            <a:ext cx="8793956" cy="466724"/>
          </a:xfrm>
          <a:prstGeom prst="rect">
            <a:avLst/>
          </a:prstGeom>
          <a:solidFill>
            <a:srgbClr val="852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extfeld 11"/>
          <p:cNvSpPr txBox="1"/>
          <p:nvPr/>
        </p:nvSpPr>
        <p:spPr>
          <a:xfrm>
            <a:off x="378692" y="6101922"/>
            <a:ext cx="4121300" cy="469359"/>
          </a:xfrm>
          <a:prstGeom prst="rect">
            <a:avLst/>
          </a:prstGeom>
          <a:noFill/>
        </p:spPr>
        <p:txBody>
          <a:bodyPr wrap="square" rtlCol="0">
            <a:spAutoFit/>
          </a:bodyPr>
          <a:lstStyle/>
          <a:p>
            <a:pPr>
              <a:spcAft>
                <a:spcPts val="300"/>
              </a:spcAft>
            </a:pPr>
            <a:r>
              <a:rPr lang="en-US" sz="1100" b="0" cap="none" baseline="0" noProof="0" dirty="0" smtClean="0">
                <a:solidFill>
                  <a:schemeClr val="bg1"/>
                </a:solidFill>
                <a:latin typeface="Trebuchet MS" pitchFamily="34" charset="0"/>
              </a:rPr>
              <a:t>Intermediate Presentation AMLR</a:t>
            </a:r>
          </a:p>
          <a:p>
            <a:pPr>
              <a:spcAft>
                <a:spcPts val="300"/>
              </a:spcAft>
            </a:pPr>
            <a:r>
              <a:rPr lang="de-DE" sz="1100" b="0" cap="none" baseline="0" noProof="0" dirty="0" smtClean="0">
                <a:solidFill>
                  <a:schemeClr val="bg1"/>
                </a:solidFill>
                <a:latin typeface="Trebuchet MS" pitchFamily="34" charset="0"/>
              </a:rPr>
              <a:t>Marcus Cramer</a:t>
            </a:r>
            <a:endParaRPr lang="en-US" sz="1100" b="0" cap="none" baseline="0" noProof="0" dirty="0">
              <a:solidFill>
                <a:schemeClr val="bg1"/>
              </a:solidFill>
              <a:latin typeface="Trebuchet MS" pitchFamily="34" charset="0"/>
            </a:endParaRPr>
          </a:p>
        </p:txBody>
      </p:sp>
      <p:sp>
        <p:nvSpPr>
          <p:cNvPr id="7" name="Textfeld 6"/>
          <p:cNvSpPr txBox="1"/>
          <p:nvPr/>
        </p:nvSpPr>
        <p:spPr>
          <a:xfrm>
            <a:off x="7524328" y="6101922"/>
            <a:ext cx="1224136" cy="430887"/>
          </a:xfrm>
          <a:prstGeom prst="rect">
            <a:avLst/>
          </a:prstGeom>
          <a:noFill/>
        </p:spPr>
        <p:txBody>
          <a:bodyPr wrap="square" rtlCol="0">
            <a:spAutoFit/>
          </a:bodyPr>
          <a:lstStyle/>
          <a:p>
            <a:pPr algn="r">
              <a:spcAft>
                <a:spcPts val="300"/>
              </a:spcAft>
            </a:pPr>
            <a:fld id="{A9063EE5-D4E8-4F75-A77C-D3AC67F05250}" type="slidenum">
              <a:rPr lang="de-DE" sz="1100" b="0" cap="none" baseline="0" smtClean="0">
                <a:solidFill>
                  <a:schemeClr val="bg1"/>
                </a:solidFill>
                <a:latin typeface="Trebuchet MS" pitchFamily="34" charset="0"/>
              </a:rPr>
              <a:pPr algn="r">
                <a:spcAft>
                  <a:spcPts val="300"/>
                </a:spcAft>
              </a:pPr>
              <a:t>‹#›</a:t>
            </a:fld>
            <a:r>
              <a:rPr lang="de-DE" sz="1100" b="0" cap="none" baseline="0" dirty="0" smtClean="0">
                <a:solidFill>
                  <a:schemeClr val="bg1"/>
                </a:solidFill>
                <a:latin typeface="Trebuchet MS" pitchFamily="34" charset="0"/>
              </a:rPr>
              <a:t/>
            </a:r>
            <a:br>
              <a:rPr lang="de-DE" sz="1100" b="0" cap="none" baseline="0" dirty="0" smtClean="0">
                <a:solidFill>
                  <a:schemeClr val="bg1"/>
                </a:solidFill>
                <a:latin typeface="Trebuchet MS" pitchFamily="34" charset="0"/>
              </a:rPr>
            </a:br>
            <a:r>
              <a:rPr lang="de-DE" sz="1100" b="0" cap="none" baseline="0" dirty="0" smtClean="0">
                <a:solidFill>
                  <a:schemeClr val="bg1"/>
                </a:solidFill>
                <a:latin typeface="Trebuchet MS" pitchFamily="34" charset="0"/>
              </a:rPr>
              <a:t>2016-10-26</a:t>
            </a:r>
          </a:p>
        </p:txBody>
      </p:sp>
      <p:pic>
        <p:nvPicPr>
          <p:cNvPr id="16" name="Picture 2" descr="\\wi1.uni-muenster.de\dfs\institut\ERCIS\10 Corporate Identity\10 Corporate Design &amp; Communication\10 Logos &amp; Grafiken &amp; Bilder\10 ERCIS-Logo\ERCIS_logo.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115448" y="440382"/>
            <a:ext cx="1574224" cy="950267"/>
          </a:xfrm>
          <a:prstGeom prst="rect">
            <a:avLst/>
          </a:prstGeom>
          <a:noFill/>
          <a:extLst>
            <a:ext uri="{909E8E84-426E-40dd-AFC4-6F175D3DCCD1}">
              <a14:hiddenFill xmlns=""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64" r:id="rId4"/>
    <p:sldLayoutId id="2147483663" r:id="rId5"/>
    <p:sldLayoutId id="2147483662" r:id="rId6"/>
    <p:sldLayoutId id="2147483658" r:id="rId7"/>
    <p:sldLayoutId id="2147483653" r:id="rId8"/>
    <p:sldLayoutId id="2147483652" r:id="rId9"/>
    <p:sldLayoutId id="2147483657" r:id="rId10"/>
    <p:sldLayoutId id="2147483659" r:id="rId11"/>
    <p:sldLayoutId id="2147483654" r:id="rId12"/>
    <p:sldLayoutId id="2147483660" r:id="rId13"/>
  </p:sldLayoutIdLst>
  <p:timing>
    <p:tnLst>
      <p:par>
        <p:cTn id="1" dur="indefinite" restart="never" nodeType="tmRoot"/>
      </p:par>
    </p:tnLst>
  </p:timing>
  <p:hf sldNum="0" hdr="0" dt="0"/>
  <p:txStyles>
    <p:titleStyle>
      <a:lvl1pPr algn="l" defTabSz="914400" rtl="0" eaLnBrk="1" latinLnBrk="0" hangingPunct="1">
        <a:spcBef>
          <a:spcPct val="0"/>
        </a:spcBef>
        <a:buNone/>
        <a:defRPr sz="2800" b="1" kern="1200" cap="all" baseline="0">
          <a:solidFill>
            <a:srgbClr val="852339"/>
          </a:solidFill>
          <a:latin typeface="Trebuchet MS" pitchFamily="34" charset="0"/>
          <a:ea typeface="+mj-ea"/>
          <a:cs typeface="Arial" pitchFamily="34" charset="0"/>
        </a:defRPr>
      </a:lvl1pPr>
    </p:titleStyle>
    <p:bodyStyle>
      <a:lvl1pPr marL="182563" indent="-182563" algn="l" defTabSz="914400" rtl="0" eaLnBrk="1" latinLnBrk="0" hangingPunct="1">
        <a:spcBef>
          <a:spcPts val="0"/>
        </a:spcBef>
        <a:spcAft>
          <a:spcPts val="300"/>
        </a:spcAft>
        <a:buFontTx/>
        <a:buNone/>
        <a:defRPr sz="1300" b="0" kern="1200" spc="0" baseline="0">
          <a:solidFill>
            <a:srgbClr val="5F5F5F"/>
          </a:solidFill>
          <a:latin typeface="Trebuchet MS" pitchFamily="34" charset="0"/>
          <a:ea typeface="+mn-ea"/>
          <a:cs typeface="Arial" pitchFamily="34" charset="0"/>
        </a:defRPr>
      </a:lvl1pPr>
      <a:lvl2pPr marL="449263" indent="-182563" algn="l" defTabSz="914400" rtl="0" eaLnBrk="1" latinLnBrk="0" hangingPunct="1">
        <a:spcBef>
          <a:spcPct val="20000"/>
        </a:spcBef>
        <a:buFontTx/>
        <a:buBlip>
          <a:blip r:embed="rId20"/>
        </a:buBlip>
        <a:defRPr sz="2000" b="0" kern="1200">
          <a:solidFill>
            <a:schemeClr val="tx1"/>
          </a:solidFill>
          <a:latin typeface="+mn-lt"/>
          <a:ea typeface="+mn-ea"/>
          <a:cs typeface="+mn-cs"/>
        </a:defRPr>
      </a:lvl2pPr>
      <a:lvl3pPr marL="806450" indent="-182563" algn="l" defTabSz="914400" rtl="0" eaLnBrk="1" latinLnBrk="0" hangingPunct="1">
        <a:spcBef>
          <a:spcPct val="20000"/>
        </a:spcBef>
        <a:buFontTx/>
        <a:buBlip>
          <a:blip r:embed="rId20"/>
        </a:buBlip>
        <a:defRPr sz="2000" b="0" kern="1200">
          <a:solidFill>
            <a:schemeClr val="tx1"/>
          </a:solidFill>
          <a:latin typeface="+mn-lt"/>
          <a:ea typeface="+mn-ea"/>
          <a:cs typeface="+mn-cs"/>
        </a:defRPr>
      </a:lvl3pPr>
      <a:lvl4pPr marL="1163638" indent="-174625" algn="l" defTabSz="914400" rtl="0" eaLnBrk="1" latinLnBrk="0" hangingPunct="1">
        <a:spcBef>
          <a:spcPct val="20000"/>
        </a:spcBef>
        <a:buFontTx/>
        <a:buBlip>
          <a:blip r:embed="rId20"/>
        </a:buBlip>
        <a:defRPr sz="2000" b="0" kern="1200">
          <a:solidFill>
            <a:schemeClr val="tx1"/>
          </a:solidFill>
          <a:latin typeface="+mn-lt"/>
          <a:ea typeface="+mn-ea"/>
          <a:cs typeface="+mn-cs"/>
        </a:defRPr>
      </a:lvl4pPr>
      <a:lvl5pPr marL="2057400" indent="-228600" algn="l" defTabSz="914400" rtl="0" eaLnBrk="1" latinLnBrk="0" hangingPunct="1">
        <a:spcBef>
          <a:spcPct val="20000"/>
        </a:spcBef>
        <a:buFontTx/>
        <a:buBlip>
          <a:blip r:embed="rId20"/>
        </a:buBlip>
        <a:defRPr sz="2200" b="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200.png"/><Relationship Id="rId6" Type="http://schemas.openxmlformats.org/officeDocument/2006/relationships/image" Target="../media/image210.png"/><Relationship Id="rId7" Type="http://schemas.openxmlformats.org/officeDocument/2006/relationships/image" Target="../media/image220.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240.png"/><Relationship Id="rId5" Type="http://schemas.openxmlformats.org/officeDocument/2006/relationships/image" Target="../media/image260.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15.png"/><Relationship Id="rId5" Type="http://schemas.openxmlformats.org/officeDocument/2006/relationships/image" Target="../media/image300.png"/><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gif"/><Relationship Id="rId3"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5.png"/><Relationship Id="rId6"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5.png"/><Relationship Id="rId6" Type="http://schemas.openxmlformats.org/officeDocument/2006/relationships/image" Target="../media/image57.png"/><Relationship Id="rId7"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jpg"/><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1.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hyperlink" Target="http://www.di.fc.ul.pt/~jpn/r/fourier/fourier.html" TargetMode="External"/><Relationship Id="rId4" Type="http://schemas.openxmlformats.org/officeDocument/2006/relationships/hyperlink" Target="http://www.abstractnew.com/2014/04/the-fast-fourier-transform-fft-without.html" TargetMode="External"/><Relationship Id="rId5" Type="http://schemas.openxmlformats.org/officeDocument/2006/relationships/hyperlink" Target="http://www.diracdelta.co.uk/science/source/e/q/equal%20loudness%20contour/source.html#.WADCgpN940p" TargetMode="External"/><Relationship Id="rId6" Type="http://schemas.openxmlformats.org/officeDocument/2006/relationships/hyperlink" Target="https://developer.spotify.com/web-api/get-audio-features/" TargetMode="External"/><Relationship Id="rId7" Type="http://schemas.openxmlformats.org/officeDocument/2006/relationships/hyperlink" Target="https://www.dsprelated.com/showcode/174.php" TargetMode="External"/><Relationship Id="rId8" Type="http://schemas.openxmlformats.org/officeDocument/2006/relationships/hyperlink" Target="http://nlp.stanford.edu/sentiment/" TargetMode="External"/><Relationship Id="rId1" Type="http://schemas.openxmlformats.org/officeDocument/2006/relationships/slideLayout" Target="../slideLayouts/slideLayout2.xml"/><Relationship Id="rId2" Type="http://schemas.openxmlformats.org/officeDocument/2006/relationships/hyperlink" Target="http://cmc.music.columbia.edu/musicandcomputers/"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research.googleblog.com/2015/08/the-neural-networks-behind-google-voice.html" TargetMode="External"/><Relationship Id="rId3" Type="http://schemas.openxmlformats.org/officeDocument/2006/relationships/hyperlink" Target="http://signalprocessingsociety.org/uploads/special_issues_deadlines/MusicSP.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6"/>
          </p:nvPr>
        </p:nvSpPr>
        <p:spPr/>
        <p:txBody>
          <a:bodyPr/>
          <a:lstStyle/>
          <a:p>
            <a:r>
              <a:rPr lang="de-DE" dirty="0" smtClean="0"/>
              <a:t>Intermediate </a:t>
            </a:r>
            <a:r>
              <a:rPr lang="de-DE" dirty="0" err="1" smtClean="0"/>
              <a:t>seminar</a:t>
            </a:r>
            <a:r>
              <a:rPr lang="de-DE" dirty="0" smtClean="0"/>
              <a:t> </a:t>
            </a:r>
            <a:r>
              <a:rPr lang="de-DE" dirty="0" err="1" smtClean="0"/>
              <a:t>presentation</a:t>
            </a:r>
            <a:r>
              <a:rPr lang="de-DE" dirty="0" smtClean="0"/>
              <a:t> (AML-R)</a:t>
            </a:r>
          </a:p>
          <a:p>
            <a:endParaRPr lang="de-DE" dirty="0"/>
          </a:p>
          <a:p>
            <a:r>
              <a:rPr lang="de-DE" dirty="0" smtClean="0"/>
              <a:t>Marcus Cramer</a:t>
            </a:r>
            <a:endParaRPr lang="en-US" dirty="0"/>
          </a:p>
        </p:txBody>
      </p:sp>
      <p:sp>
        <p:nvSpPr>
          <p:cNvPr id="5" name="Titel 4"/>
          <p:cNvSpPr>
            <a:spLocks noGrp="1"/>
          </p:cNvSpPr>
          <p:nvPr>
            <p:ph type="title"/>
          </p:nvPr>
        </p:nvSpPr>
        <p:spPr>
          <a:xfrm>
            <a:off x="467544" y="1484784"/>
            <a:ext cx="7380820" cy="864096"/>
          </a:xfrm>
        </p:spPr>
        <p:txBody>
          <a:bodyPr/>
          <a:lstStyle/>
          <a:p>
            <a:r>
              <a:rPr lang="de-DE" dirty="0" smtClean="0"/>
              <a:t>Feature </a:t>
            </a:r>
            <a:r>
              <a:rPr lang="de-DE" dirty="0" err="1" smtClean="0"/>
              <a:t>extraction</a:t>
            </a:r>
            <a:r>
              <a:rPr lang="de-DE" dirty="0" smtClean="0"/>
              <a:t> </a:t>
            </a:r>
            <a:r>
              <a:rPr lang="de-DE" dirty="0" err="1" smtClean="0"/>
              <a:t>for</a:t>
            </a:r>
            <a:r>
              <a:rPr lang="de-DE" dirty="0" smtClean="0"/>
              <a:t> </a:t>
            </a:r>
            <a:r>
              <a:rPr lang="de-DE" dirty="0" err="1" smtClean="0"/>
              <a:t>audio</a:t>
            </a:r>
            <a:endParaRPr lang="en-GB" dirty="0"/>
          </a:p>
        </p:txBody>
      </p:sp>
    </p:spTree>
    <p:extLst>
      <p:ext uri="{BB962C8B-B14F-4D97-AF65-F5344CB8AC3E}">
        <p14:creationId xmlns:p14="http://schemas.microsoft.com/office/powerpoint/2010/main" val="2715768065"/>
      </p:ext>
    </p:extLst>
  </p:cSld>
  <p:clrMapOvr>
    <a:masterClrMapping/>
  </p:clrMapOvr>
  <mc:AlternateContent xmlns:mc="http://schemas.openxmlformats.org/markup-compatibility/2006" xmlns:p14="http://schemas.microsoft.com/office/powerpoint/2010/main">
    <mc:Choice Requires="p14">
      <p:transition spd="slow" p14:dur="2000" advTm="4413"/>
    </mc:Choice>
    <mc:Fallback xmlns="">
      <p:transition xmlns:p14="http://schemas.microsoft.com/office/powerpoint/2010/main" spd="slow" advTm="4413"/>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7" name="Title 3"/>
          <p:cNvSpPr>
            <a:spLocks noGrp="1"/>
          </p:cNvSpPr>
          <p:nvPr>
            <p:ph type="title"/>
          </p:nvPr>
        </p:nvSpPr>
        <p:spPr>
          <a:xfrm>
            <a:off x="371722" y="224644"/>
            <a:ext cx="6504533" cy="481336"/>
          </a:xfrm>
        </p:spPr>
        <p:txBody>
          <a:bodyPr/>
          <a:lstStyle/>
          <a:p>
            <a:r>
              <a:rPr lang="en-US" dirty="0" smtClean="0"/>
              <a:t>Attributes are highly uncorrelated according to </a:t>
            </a:r>
            <a:r>
              <a:rPr lang="en-US" dirty="0" err="1" smtClean="0"/>
              <a:t>pearson</a:t>
            </a:r>
            <a:r>
              <a:rPr lang="en-US" dirty="0" smtClean="0"/>
              <a:t> </a:t>
            </a:r>
            <a:r>
              <a:rPr lang="en-US" dirty="0" err="1" smtClean="0"/>
              <a:t>coef</a:t>
            </a:r>
            <a:r>
              <a:rPr lang="en-US" dirty="0" smtClean="0"/>
              <a:t>.</a:t>
            </a:r>
            <a:endParaRPr lang="en-US" dirty="0"/>
          </a:p>
        </p:txBody>
      </p:sp>
      <p:grpSp>
        <p:nvGrpSpPr>
          <p:cNvPr id="20" name="Group 19"/>
          <p:cNvGrpSpPr/>
          <p:nvPr/>
        </p:nvGrpSpPr>
        <p:grpSpPr>
          <a:xfrm>
            <a:off x="358775" y="1393031"/>
            <a:ext cx="3889189" cy="307777"/>
            <a:chOff x="358775" y="1609055"/>
            <a:chExt cx="3889189" cy="307777"/>
          </a:xfrm>
        </p:grpSpPr>
        <p:cxnSp>
          <p:nvCxnSpPr>
            <p:cNvPr id="21" name="Straight Connector 20"/>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58775" y="1609055"/>
              <a:ext cx="3889189" cy="307777"/>
            </a:xfrm>
            <a:prstGeom prst="rect">
              <a:avLst/>
            </a:prstGeom>
            <a:noFill/>
          </p:spPr>
          <p:txBody>
            <a:bodyPr wrap="square" rtlCol="0">
              <a:spAutoFit/>
            </a:bodyPr>
            <a:lstStyle/>
            <a:p>
              <a:pPr algn="ctr"/>
              <a:r>
                <a:rPr lang="en-US" sz="1400" b="1" dirty="0" smtClean="0"/>
                <a:t>Correlations between all attributes</a:t>
              </a:r>
              <a:endParaRPr lang="en-US" sz="1400" b="1" dirty="0"/>
            </a:p>
          </p:txBody>
        </p:sp>
      </p:grpSp>
      <p:grpSp>
        <p:nvGrpSpPr>
          <p:cNvPr id="23" name="Group 22"/>
          <p:cNvGrpSpPr/>
          <p:nvPr/>
        </p:nvGrpSpPr>
        <p:grpSpPr>
          <a:xfrm>
            <a:off x="4896036" y="1393030"/>
            <a:ext cx="3889189" cy="307777"/>
            <a:chOff x="358775" y="1609055"/>
            <a:chExt cx="3889189" cy="307777"/>
          </a:xfrm>
        </p:grpSpPr>
        <p:cxnSp>
          <p:nvCxnSpPr>
            <p:cNvPr id="24" name="Straight Connector 23"/>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58775" y="1609055"/>
              <a:ext cx="3889189" cy="307777"/>
            </a:xfrm>
            <a:prstGeom prst="rect">
              <a:avLst/>
            </a:prstGeom>
            <a:noFill/>
          </p:spPr>
          <p:txBody>
            <a:bodyPr wrap="square" rtlCol="0">
              <a:spAutoFit/>
            </a:bodyPr>
            <a:lstStyle/>
            <a:p>
              <a:pPr algn="ctr"/>
              <a:r>
                <a:rPr lang="en-US" sz="1400" b="1" dirty="0" smtClean="0"/>
                <a:t>1000 lowest and highest correlations</a:t>
              </a:r>
              <a:endParaRPr lang="en-US" sz="1400" b="1" dirty="0"/>
            </a:p>
          </p:txBody>
        </p:sp>
      </p:grpSp>
      <p:sp>
        <p:nvSpPr>
          <p:cNvPr id="14" name="Rectangle 13"/>
          <p:cNvSpPr/>
          <p:nvPr/>
        </p:nvSpPr>
        <p:spPr>
          <a:xfrm>
            <a:off x="6876255" y="0"/>
            <a:ext cx="3204357" cy="123275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Which plots?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94572"/>
            <a:ext cx="3240000" cy="32400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6316" y="1994572"/>
            <a:ext cx="3248980" cy="324898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3828" y="2027819"/>
            <a:ext cx="3392488" cy="3392488"/>
          </a:xfrm>
          <a:prstGeom prst="rect">
            <a:avLst/>
          </a:prstGeom>
        </p:spPr>
      </p:pic>
    </p:spTree>
    <p:extLst>
      <p:ext uri="{BB962C8B-B14F-4D97-AF65-F5344CB8AC3E}">
        <p14:creationId xmlns:p14="http://schemas.microsoft.com/office/powerpoint/2010/main" val="403972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7" name="Title 3"/>
          <p:cNvSpPr>
            <a:spLocks noGrp="1"/>
          </p:cNvSpPr>
          <p:nvPr>
            <p:ph type="title"/>
          </p:nvPr>
        </p:nvSpPr>
        <p:spPr>
          <a:xfrm>
            <a:off x="371722" y="224644"/>
            <a:ext cx="6504533" cy="481336"/>
          </a:xfrm>
        </p:spPr>
        <p:txBody>
          <a:bodyPr/>
          <a:lstStyle/>
          <a:p>
            <a:r>
              <a:rPr lang="en-US" dirty="0" smtClean="0"/>
              <a:t>Spearman reveals higher correlation according to rank of att. values</a:t>
            </a:r>
            <a:endParaRPr lang="en-US" dirty="0"/>
          </a:p>
        </p:txBody>
      </p:sp>
      <p:grpSp>
        <p:nvGrpSpPr>
          <p:cNvPr id="20" name="Group 19"/>
          <p:cNvGrpSpPr/>
          <p:nvPr/>
        </p:nvGrpSpPr>
        <p:grpSpPr>
          <a:xfrm>
            <a:off x="358775" y="1393031"/>
            <a:ext cx="3889189" cy="307777"/>
            <a:chOff x="358775" y="1609055"/>
            <a:chExt cx="3889189" cy="307777"/>
          </a:xfrm>
        </p:grpSpPr>
        <p:cxnSp>
          <p:nvCxnSpPr>
            <p:cNvPr id="21" name="Straight Connector 20"/>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58775" y="1609055"/>
              <a:ext cx="3889189" cy="307777"/>
            </a:xfrm>
            <a:prstGeom prst="rect">
              <a:avLst/>
            </a:prstGeom>
            <a:noFill/>
          </p:spPr>
          <p:txBody>
            <a:bodyPr wrap="square" rtlCol="0">
              <a:spAutoFit/>
            </a:bodyPr>
            <a:lstStyle/>
            <a:p>
              <a:pPr algn="ctr"/>
              <a:r>
                <a:rPr lang="en-US" sz="1400" b="1" dirty="0" smtClean="0"/>
                <a:t>Correlations between all attributes</a:t>
              </a:r>
              <a:endParaRPr lang="en-US" sz="1400" b="1" dirty="0"/>
            </a:p>
          </p:txBody>
        </p:sp>
      </p:grpSp>
      <p:grpSp>
        <p:nvGrpSpPr>
          <p:cNvPr id="23" name="Group 22"/>
          <p:cNvGrpSpPr/>
          <p:nvPr/>
        </p:nvGrpSpPr>
        <p:grpSpPr>
          <a:xfrm>
            <a:off x="4896036" y="1393030"/>
            <a:ext cx="3889189" cy="307777"/>
            <a:chOff x="358775" y="1609055"/>
            <a:chExt cx="3889189" cy="307777"/>
          </a:xfrm>
        </p:grpSpPr>
        <p:cxnSp>
          <p:nvCxnSpPr>
            <p:cNvPr id="24" name="Straight Connector 23"/>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58775" y="1609055"/>
              <a:ext cx="3889189" cy="307777"/>
            </a:xfrm>
            <a:prstGeom prst="rect">
              <a:avLst/>
            </a:prstGeom>
            <a:noFill/>
          </p:spPr>
          <p:txBody>
            <a:bodyPr wrap="square" rtlCol="0">
              <a:spAutoFit/>
            </a:bodyPr>
            <a:lstStyle/>
            <a:p>
              <a:pPr algn="ctr"/>
              <a:r>
                <a:rPr lang="en-US" sz="1400" b="1" dirty="0" smtClean="0"/>
                <a:t>1000 lowest and highest correlations</a:t>
              </a:r>
              <a:endParaRPr lang="en-US" sz="1400" b="1" dirty="0"/>
            </a:p>
          </p:txBody>
        </p:sp>
      </p:grpSp>
      <p:sp>
        <p:nvSpPr>
          <p:cNvPr id="15" name="Rectangle 14"/>
          <p:cNvSpPr/>
          <p:nvPr/>
        </p:nvSpPr>
        <p:spPr>
          <a:xfrm>
            <a:off x="6876255" y="0"/>
            <a:ext cx="3204357" cy="123275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Which plots?</a:t>
            </a:r>
            <a:endParaRPr lang="en-US" dirty="0"/>
          </a:p>
        </p:txBody>
      </p:sp>
      <p:sp>
        <p:nvSpPr>
          <p:cNvPr id="16" name="Rectangle 15"/>
          <p:cNvSpPr/>
          <p:nvPr/>
        </p:nvSpPr>
        <p:spPr>
          <a:xfrm>
            <a:off x="358775" y="5292000"/>
            <a:ext cx="8426449" cy="5134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uppieren 6"/>
          <p:cNvGrpSpPr/>
          <p:nvPr/>
        </p:nvGrpSpPr>
        <p:grpSpPr>
          <a:xfrm>
            <a:off x="359532" y="5301208"/>
            <a:ext cx="495093" cy="495148"/>
            <a:chOff x="4791456" y="4160520"/>
            <a:chExt cx="658368" cy="658441"/>
          </a:xfrm>
        </p:grpSpPr>
        <p:sp>
          <p:nvSpPr>
            <p:cNvPr id="18" name="Oval 37"/>
            <p:cNvSpPr>
              <a:spLocks noChangeAspect="1"/>
            </p:cNvSpPr>
            <p:nvPr/>
          </p:nvSpPr>
          <p:spPr>
            <a:xfrm>
              <a:off x="4791456" y="416052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Grafik 8"/>
            <p:cNvPicPr>
              <a:picLocks noChangeAspect="1"/>
            </p:cNvPicPr>
            <p:nvPr/>
          </p:nvPicPr>
          <p:blipFill>
            <a:blip r:embed="rId2">
              <a:lum bright="45000"/>
            </a:blip>
            <a:stretch>
              <a:fillRect/>
            </a:stretch>
          </p:blipFill>
          <p:spPr>
            <a:xfrm>
              <a:off x="4864608" y="4232582"/>
              <a:ext cx="510438" cy="514315"/>
            </a:xfrm>
            <a:prstGeom prst="rect">
              <a:avLst/>
            </a:prstGeom>
          </p:spPr>
        </p:pic>
      </p:grpSp>
      <p:sp>
        <p:nvSpPr>
          <p:cNvPr id="27" name="TextBox 26"/>
          <p:cNvSpPr txBox="1"/>
          <p:nvPr/>
        </p:nvSpPr>
        <p:spPr>
          <a:xfrm>
            <a:off x="935596" y="5292000"/>
            <a:ext cx="7849628" cy="523220"/>
          </a:xfrm>
          <a:prstGeom prst="rect">
            <a:avLst/>
          </a:prstGeom>
          <a:noFill/>
        </p:spPr>
        <p:txBody>
          <a:bodyPr wrap="square" rtlCol="0">
            <a:spAutoFit/>
          </a:bodyPr>
          <a:lstStyle/>
          <a:p>
            <a:r>
              <a:rPr lang="de-DE" sz="1400" dirty="0" smtClean="0"/>
              <a:t>38 </a:t>
            </a:r>
            <a:r>
              <a:rPr lang="de-DE" sz="1400" dirty="0" err="1" smtClean="0"/>
              <a:t>entries</a:t>
            </a:r>
            <a:r>
              <a:rPr lang="de-DE" sz="1400" dirty="0" smtClean="0"/>
              <a:t> </a:t>
            </a:r>
            <a:r>
              <a:rPr lang="de-DE" sz="1400" dirty="0" err="1" smtClean="0"/>
              <a:t>with</a:t>
            </a:r>
            <a:r>
              <a:rPr lang="de-DE" sz="1400" dirty="0" smtClean="0"/>
              <a:t> a </a:t>
            </a:r>
            <a:r>
              <a:rPr lang="de-DE" sz="1400" dirty="0" err="1" smtClean="0"/>
              <a:t>correlation</a:t>
            </a:r>
            <a:r>
              <a:rPr lang="de-DE" sz="1400" dirty="0" smtClean="0"/>
              <a:t> </a:t>
            </a:r>
            <a:r>
              <a:rPr lang="de-DE" sz="1400" dirty="0" err="1" smtClean="0"/>
              <a:t>of</a:t>
            </a:r>
            <a:r>
              <a:rPr lang="de-DE" sz="1400" dirty="0" smtClean="0"/>
              <a:t> 1 </a:t>
            </a:r>
            <a:r>
              <a:rPr lang="de-DE" sz="1400" dirty="0" err="1" smtClean="0"/>
              <a:t>and</a:t>
            </a:r>
            <a:r>
              <a:rPr lang="de-DE" sz="1400" dirty="0" smtClean="0"/>
              <a:t> </a:t>
            </a:r>
            <a:r>
              <a:rPr lang="de-DE" sz="1400" dirty="0" smtClean="0"/>
              <a:t>10 </a:t>
            </a:r>
            <a:r>
              <a:rPr lang="de-DE" sz="1400" dirty="0" err="1" smtClean="0"/>
              <a:t>entries</a:t>
            </a:r>
            <a:r>
              <a:rPr lang="de-DE" sz="1400" dirty="0" smtClean="0"/>
              <a:t> </a:t>
            </a:r>
            <a:r>
              <a:rPr lang="de-DE" sz="1400" dirty="0" err="1" smtClean="0"/>
              <a:t>with</a:t>
            </a:r>
            <a:r>
              <a:rPr lang="de-DE" sz="1400" dirty="0" smtClean="0"/>
              <a:t> a </a:t>
            </a:r>
            <a:r>
              <a:rPr lang="de-DE" sz="1400" dirty="0" err="1" smtClean="0"/>
              <a:t>correlation</a:t>
            </a:r>
            <a:r>
              <a:rPr lang="de-DE" sz="1400" dirty="0" smtClean="0"/>
              <a:t> </a:t>
            </a:r>
            <a:r>
              <a:rPr lang="de-DE" sz="1400" dirty="0" err="1" smtClean="0"/>
              <a:t>of</a:t>
            </a:r>
            <a:r>
              <a:rPr lang="de-DE" sz="1400" dirty="0" smtClean="0"/>
              <a:t> -1 </a:t>
            </a:r>
            <a:r>
              <a:rPr lang="de-DE" sz="1400" dirty="0" err="1" smtClean="0"/>
              <a:t>could</a:t>
            </a:r>
            <a:r>
              <a:rPr lang="de-DE" sz="1400" dirty="0" smtClean="0"/>
              <a:t> </a:t>
            </a:r>
            <a:r>
              <a:rPr lang="de-DE" sz="1400" dirty="0" err="1" smtClean="0"/>
              <a:t>be</a:t>
            </a:r>
            <a:r>
              <a:rPr lang="de-DE" sz="1400" dirty="0" smtClean="0"/>
              <a:t> </a:t>
            </a:r>
            <a:r>
              <a:rPr lang="de-DE" sz="1400" dirty="0" err="1" smtClean="0"/>
              <a:t>identified</a:t>
            </a:r>
            <a:r>
              <a:rPr lang="de-DE" sz="1400" dirty="0"/>
              <a:t> </a:t>
            </a:r>
            <a:r>
              <a:rPr lang="de-DE" sz="1400" dirty="0" smtClean="0"/>
              <a:t>(out </a:t>
            </a:r>
            <a:r>
              <a:rPr lang="de-DE" sz="1400" dirty="0" err="1" smtClean="0"/>
              <a:t>of</a:t>
            </a:r>
            <a:r>
              <a:rPr lang="de-DE" sz="1400" dirty="0" smtClean="0"/>
              <a:t> </a:t>
            </a:r>
            <a:r>
              <a:rPr lang="de-DE" sz="1400" dirty="0" err="1" smtClean="0"/>
              <a:t>these</a:t>
            </a:r>
            <a:r>
              <a:rPr lang="de-DE" sz="1400" dirty="0" smtClean="0"/>
              <a:t> </a:t>
            </a:r>
            <a:r>
              <a:rPr lang="de-DE" sz="1400" dirty="0" smtClean="0"/>
              <a:t>40 </a:t>
            </a:r>
            <a:r>
              <a:rPr lang="de-DE" sz="1400" dirty="0" err="1" smtClean="0"/>
              <a:t>unique</a:t>
            </a:r>
            <a:r>
              <a:rPr lang="de-DE" sz="1400" dirty="0" smtClean="0"/>
              <a:t> </a:t>
            </a:r>
            <a:r>
              <a:rPr lang="de-DE" sz="1400" dirty="0" err="1" smtClean="0"/>
              <a:t>attributes</a:t>
            </a:r>
            <a:r>
              <a:rPr lang="de-DE" sz="1400" dirty="0" smtClean="0"/>
              <a:t>). </a:t>
            </a:r>
            <a:r>
              <a:rPr lang="de-DE" sz="1400" dirty="0" err="1" smtClean="0"/>
              <a:t>We</a:t>
            </a:r>
            <a:r>
              <a:rPr lang="de-DE" sz="1400" dirty="0" smtClean="0"/>
              <a:t> </a:t>
            </a:r>
            <a:r>
              <a:rPr lang="de-DE" sz="1400" dirty="0" err="1" smtClean="0"/>
              <a:t>can</a:t>
            </a:r>
            <a:r>
              <a:rPr lang="de-DE" sz="1400" dirty="0" smtClean="0"/>
              <a:t> </a:t>
            </a:r>
            <a:r>
              <a:rPr lang="de-DE" sz="1400" dirty="0" err="1" smtClean="0"/>
              <a:t>therefore</a:t>
            </a:r>
            <a:r>
              <a:rPr lang="de-DE" sz="1400" dirty="0" smtClean="0"/>
              <a:t> </a:t>
            </a:r>
            <a:r>
              <a:rPr lang="de-DE" sz="1400" dirty="0" err="1" smtClean="0"/>
              <a:t>remove</a:t>
            </a:r>
            <a:r>
              <a:rPr lang="de-DE" sz="1400" dirty="0" smtClean="0"/>
              <a:t> </a:t>
            </a:r>
            <a:r>
              <a:rPr lang="de-DE" sz="1400" dirty="0" err="1" smtClean="0"/>
              <a:t>these</a:t>
            </a:r>
            <a:r>
              <a:rPr lang="de-DE" sz="1400" smtClean="0"/>
              <a:t> </a:t>
            </a:r>
            <a:r>
              <a:rPr lang="de-DE" sz="1400" smtClean="0"/>
              <a:t>40 attributes</a:t>
            </a:r>
            <a:r>
              <a:rPr lang="de-DE" sz="1400" dirty="0" smtClean="0"/>
              <a:t>.</a:t>
            </a:r>
            <a:endParaRPr lang="en-US" sz="1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0410" y="1738823"/>
            <a:ext cx="3321821" cy="3321821"/>
          </a:xfrm>
          <a:prstGeom prst="rect">
            <a:avLst/>
          </a:prstGeom>
        </p:spPr>
      </p:pic>
      <p:pic>
        <p:nvPicPr>
          <p:cNvPr id="8" name="Content Placeholder 7"/>
          <p:cNvPicPr>
            <a:picLocks noGrp="1" noChangeAspect="1"/>
          </p:cNvPicPr>
          <p:nvPr>
            <p:ph sz="quarter" idx="13"/>
          </p:nvPr>
        </p:nvPicPr>
        <p:blipFill>
          <a:blip r:embed="rId4">
            <a:extLst>
              <a:ext uri="{28A0092B-C50C-407E-A947-70E740481C1C}">
                <a14:useLocalDpi xmlns:a14="http://schemas.microsoft.com/office/drawing/2010/main" val="0"/>
              </a:ext>
            </a:extLst>
          </a:blip>
          <a:stretch>
            <a:fillRect/>
          </a:stretch>
        </p:blipFill>
        <p:spPr>
          <a:xfrm>
            <a:off x="217672" y="945506"/>
            <a:ext cx="4014787" cy="4014787"/>
          </a:xfr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3044" y="971695"/>
            <a:ext cx="3763197" cy="3763197"/>
          </a:xfrm>
          <a:prstGeom prst="rect">
            <a:avLst/>
          </a:prstGeom>
        </p:spPr>
      </p:pic>
    </p:spTree>
    <p:extLst>
      <p:ext uri="{BB962C8B-B14F-4D97-AF65-F5344CB8AC3E}">
        <p14:creationId xmlns:p14="http://schemas.microsoft.com/office/powerpoint/2010/main" val="1442386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3200"/>
            <a:ext cx="6504533" cy="481336"/>
          </a:xfrm>
        </p:spPr>
        <p:txBody>
          <a:bodyPr/>
          <a:lstStyle/>
          <a:p>
            <a:r>
              <a:rPr lang="en-US" dirty="0" smtClean="0"/>
              <a:t>A very simple sound wave</a:t>
            </a:r>
            <a:endParaRPr lang="en-US" dirty="0"/>
          </a:p>
        </p:txBody>
      </p:sp>
      <p:sp>
        <p:nvSpPr>
          <p:cNvPr id="5" name="Content Placeholder 4"/>
          <p:cNvSpPr>
            <a:spLocks noGrp="1"/>
          </p:cNvSpPr>
          <p:nvPr>
            <p:ph sz="quarter" idx="17"/>
          </p:nvPr>
        </p:nvSpPr>
        <p:spPr/>
        <p:txBody>
          <a:bodyPr/>
          <a:lstStyle/>
          <a:p>
            <a:r>
              <a:rPr lang="en-US" dirty="0"/>
              <a:t>Source: http://</a:t>
            </a:r>
            <a:r>
              <a:rPr lang="en-US" dirty="0" err="1"/>
              <a:t>cmc.music.columbia.edu</a:t>
            </a:r>
            <a:r>
              <a:rPr lang="en-US" dirty="0"/>
              <a:t>/</a:t>
            </a:r>
            <a:r>
              <a:rPr lang="en-US" dirty="0" err="1"/>
              <a:t>musicandcomputers</a:t>
            </a:r>
            <a:r>
              <a:rPr lang="en-US" dirty="0"/>
              <a:t>/</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5796" y="2232248"/>
            <a:ext cx="3420000" cy="3420000"/>
          </a:xfrm>
          <a:prstGeom prst="rect">
            <a:avLst/>
          </a:prstGeom>
        </p:spPr>
      </p:pic>
      <p:sp>
        <p:nvSpPr>
          <p:cNvPr id="7" name="Right Brace 6"/>
          <p:cNvSpPr/>
          <p:nvPr/>
        </p:nvSpPr>
        <p:spPr>
          <a:xfrm rot="16200000">
            <a:off x="5063747" y="3103135"/>
            <a:ext cx="432048" cy="111612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p:cNvSpPr/>
          <p:nvPr/>
        </p:nvSpPr>
        <p:spPr>
          <a:xfrm rot="5400000">
            <a:off x="3659591" y="3535183"/>
            <a:ext cx="432048" cy="111612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4577693" y="3079993"/>
            <a:ext cx="1392248" cy="276999"/>
          </a:xfrm>
          <a:prstGeom prst="rect">
            <a:avLst/>
          </a:prstGeom>
          <a:noFill/>
        </p:spPr>
        <p:txBody>
          <a:bodyPr wrap="square" rtlCol="0">
            <a:spAutoFit/>
          </a:bodyPr>
          <a:lstStyle/>
          <a:p>
            <a:pPr algn="ctr"/>
            <a:r>
              <a:rPr lang="en-US" sz="1200" smtClean="0"/>
              <a:t>Rarefaction</a:t>
            </a:r>
            <a:endParaRPr lang="en-US" sz="1200"/>
          </a:p>
        </p:txBody>
      </p:sp>
      <p:sp>
        <p:nvSpPr>
          <p:cNvPr id="10" name="TextBox 9"/>
          <p:cNvSpPr txBox="1"/>
          <p:nvPr/>
        </p:nvSpPr>
        <p:spPr>
          <a:xfrm>
            <a:off x="3179491" y="4365104"/>
            <a:ext cx="1392248" cy="276999"/>
          </a:xfrm>
          <a:prstGeom prst="rect">
            <a:avLst/>
          </a:prstGeom>
          <a:noFill/>
        </p:spPr>
        <p:txBody>
          <a:bodyPr wrap="square" rtlCol="0">
            <a:spAutoFit/>
          </a:bodyPr>
          <a:lstStyle/>
          <a:p>
            <a:pPr algn="ctr"/>
            <a:r>
              <a:rPr lang="en-US" sz="1200" dirty="0" smtClean="0"/>
              <a:t>Compression</a:t>
            </a:r>
            <a:endParaRPr lang="en-US" sz="1200" dirty="0"/>
          </a:p>
        </p:txBody>
      </p:sp>
      <p:sp>
        <p:nvSpPr>
          <p:cNvPr id="11" name="Right Brace 10"/>
          <p:cNvSpPr/>
          <p:nvPr/>
        </p:nvSpPr>
        <p:spPr>
          <a:xfrm rot="16200000">
            <a:off x="4371767" y="679531"/>
            <a:ext cx="432048" cy="276429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3179491" y="1542625"/>
            <a:ext cx="2790449" cy="307777"/>
          </a:xfrm>
          <a:prstGeom prst="rect">
            <a:avLst/>
          </a:prstGeom>
          <a:noFill/>
        </p:spPr>
        <p:txBody>
          <a:bodyPr wrap="square" rtlCol="0">
            <a:spAutoFit/>
          </a:bodyPr>
          <a:lstStyle/>
          <a:p>
            <a:pPr algn="ctr"/>
            <a:r>
              <a:rPr lang="en-US" sz="1400" dirty="0" smtClean="0"/>
              <a:t>Wave length</a:t>
            </a:r>
            <a:endParaRPr lang="en-US" sz="1400" dirty="0"/>
          </a:p>
        </p:txBody>
      </p:sp>
      <p:sp>
        <p:nvSpPr>
          <p:cNvPr id="13" name="Oval 12"/>
          <p:cNvSpPr/>
          <p:nvPr/>
        </p:nvSpPr>
        <p:spPr>
          <a:xfrm>
            <a:off x="2630947" y="3333687"/>
            <a:ext cx="404664" cy="10602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rot="5400000">
            <a:off x="4331648" y="5004080"/>
            <a:ext cx="476454" cy="10843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511010" y="3426095"/>
            <a:ext cx="1095495" cy="1169551"/>
          </a:xfrm>
          <a:prstGeom prst="rect">
            <a:avLst/>
          </a:prstGeom>
          <a:noFill/>
        </p:spPr>
        <p:txBody>
          <a:bodyPr wrap="square" rtlCol="0">
            <a:spAutoFit/>
          </a:bodyPr>
          <a:lstStyle/>
          <a:p>
            <a:pPr algn="r"/>
            <a:r>
              <a:rPr lang="en-US" sz="1400" dirty="0" smtClean="0"/>
              <a:t>Energy invested into moving the object</a:t>
            </a:r>
            <a:endParaRPr lang="en-US" sz="1400" dirty="0"/>
          </a:p>
        </p:txBody>
      </p:sp>
      <p:sp>
        <p:nvSpPr>
          <p:cNvPr id="16" name="TextBox 15"/>
          <p:cNvSpPr txBox="1"/>
          <p:nvPr/>
        </p:nvSpPr>
        <p:spPr>
          <a:xfrm>
            <a:off x="5172692" y="5454020"/>
            <a:ext cx="2534184" cy="307777"/>
          </a:xfrm>
          <a:prstGeom prst="rect">
            <a:avLst/>
          </a:prstGeom>
          <a:noFill/>
        </p:spPr>
        <p:txBody>
          <a:bodyPr wrap="square" rtlCol="0">
            <a:spAutoFit/>
          </a:bodyPr>
          <a:lstStyle/>
          <a:p>
            <a:r>
              <a:rPr lang="en-US" sz="1400" smtClean="0"/>
              <a:t>Frequency of the sound</a:t>
            </a:r>
            <a:endParaRPr lang="en-US" sz="1400" dirty="0"/>
          </a:p>
        </p:txBody>
      </p:sp>
      <p:sp>
        <p:nvSpPr>
          <p:cNvPr id="17" name="TextBox 16"/>
          <p:cNvSpPr txBox="1"/>
          <p:nvPr/>
        </p:nvSpPr>
        <p:spPr>
          <a:xfrm>
            <a:off x="645968" y="2129202"/>
            <a:ext cx="1095495" cy="738664"/>
          </a:xfrm>
          <a:prstGeom prst="rect">
            <a:avLst/>
          </a:prstGeom>
          <a:noFill/>
        </p:spPr>
        <p:txBody>
          <a:bodyPr wrap="square" rtlCol="0">
            <a:spAutoFit/>
          </a:bodyPr>
          <a:lstStyle/>
          <a:p>
            <a:pPr algn="r"/>
            <a:r>
              <a:rPr lang="en-US" sz="1400" dirty="0" smtClean="0"/>
              <a:t>Perceived loudness of a sound</a:t>
            </a:r>
            <a:endParaRPr lang="en-US" sz="1400" dirty="0"/>
          </a:p>
        </p:txBody>
      </p:sp>
      <p:sp>
        <p:nvSpPr>
          <p:cNvPr id="18" name="TextBox 17"/>
          <p:cNvSpPr txBox="1"/>
          <p:nvPr/>
        </p:nvSpPr>
        <p:spPr>
          <a:xfrm>
            <a:off x="7152233" y="4438318"/>
            <a:ext cx="1380207" cy="954107"/>
          </a:xfrm>
          <a:prstGeom prst="rect">
            <a:avLst/>
          </a:prstGeom>
          <a:noFill/>
        </p:spPr>
        <p:txBody>
          <a:bodyPr wrap="square" rtlCol="0">
            <a:spAutoFit/>
          </a:bodyPr>
          <a:lstStyle/>
          <a:p>
            <a:r>
              <a:rPr lang="en-US" sz="1400" dirty="0" smtClean="0"/>
              <a:t>Perceived highness (treble</a:t>
            </a:r>
            <a:r>
              <a:rPr lang="en-US" sz="1400" smtClean="0"/>
              <a:t>) of sound</a:t>
            </a:r>
            <a:endParaRPr lang="en-US" sz="1400" dirty="0"/>
          </a:p>
        </p:txBody>
      </p:sp>
      <p:sp>
        <p:nvSpPr>
          <p:cNvPr id="21" name="Right Arrow 20"/>
          <p:cNvSpPr/>
          <p:nvPr/>
        </p:nvSpPr>
        <p:spPr>
          <a:xfrm rot="19091357">
            <a:off x="6569948" y="5042679"/>
            <a:ext cx="612615" cy="2421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14831668">
            <a:off x="1540005" y="2890424"/>
            <a:ext cx="612615" cy="2421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14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P spid="11" grpId="0" animBg="1"/>
      <p:bldP spid="12" grpId="0"/>
      <p:bldP spid="13" grpId="0" animBg="1"/>
      <p:bldP spid="14" grpId="0" animBg="1"/>
      <p:bldP spid="15" grpId="0"/>
      <p:bldP spid="16" grpId="0"/>
      <p:bldP spid="17" grpId="0"/>
      <p:bldP spid="18" grpId="0"/>
      <p:bldP spid="21" grpId="0" animBg="1"/>
      <p:bldP spid="2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Alternations of the simple sound wave</a:t>
            </a:r>
            <a:endParaRPr lang="en-US" dirty="0"/>
          </a:p>
        </p:txBody>
      </p:sp>
      <p:pic>
        <p:nvPicPr>
          <p:cNvPr id="6" name="Content Placeholder 5"/>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647564" y="1872000"/>
            <a:ext cx="3420000" cy="3420000"/>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8044" y="1872000"/>
            <a:ext cx="3420000" cy="3420000"/>
          </a:xfrm>
          <a:prstGeom prst="rect">
            <a:avLst/>
          </a:prstGeom>
        </p:spPr>
      </p:pic>
      <p:grpSp>
        <p:nvGrpSpPr>
          <p:cNvPr id="12" name="Group 11"/>
          <p:cNvGrpSpPr/>
          <p:nvPr/>
        </p:nvGrpSpPr>
        <p:grpSpPr>
          <a:xfrm>
            <a:off x="358775" y="1393031"/>
            <a:ext cx="3889189" cy="307777"/>
            <a:chOff x="358775" y="1609055"/>
            <a:chExt cx="3889189" cy="307777"/>
          </a:xfrm>
        </p:grpSpPr>
        <p:cxnSp>
          <p:nvCxnSpPr>
            <p:cNvPr id="9" name="Straight Connector 8"/>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58775" y="1609055"/>
              <a:ext cx="3889189" cy="307777"/>
            </a:xfrm>
            <a:prstGeom prst="rect">
              <a:avLst/>
            </a:prstGeom>
            <a:noFill/>
          </p:spPr>
          <p:txBody>
            <a:bodyPr wrap="square" rtlCol="0">
              <a:spAutoFit/>
            </a:bodyPr>
            <a:lstStyle/>
            <a:p>
              <a:pPr algn="ctr"/>
              <a:r>
                <a:rPr lang="en-US" sz="1400" b="1" dirty="0" smtClean="0"/>
                <a:t>Higher frequency, same amplitude</a:t>
              </a:r>
              <a:endParaRPr lang="en-US" sz="1400" b="1" dirty="0"/>
            </a:p>
          </p:txBody>
        </p:sp>
      </p:grpSp>
      <p:grpSp>
        <p:nvGrpSpPr>
          <p:cNvPr id="13" name="Group 12"/>
          <p:cNvGrpSpPr/>
          <p:nvPr/>
        </p:nvGrpSpPr>
        <p:grpSpPr>
          <a:xfrm>
            <a:off x="4896036" y="1393030"/>
            <a:ext cx="3889189" cy="307777"/>
            <a:chOff x="358775" y="1609055"/>
            <a:chExt cx="3889189" cy="307777"/>
          </a:xfrm>
        </p:grpSpPr>
        <p:cxnSp>
          <p:nvCxnSpPr>
            <p:cNvPr id="14" name="Straight Connector 13"/>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58775" y="1609055"/>
              <a:ext cx="3889189" cy="307777"/>
            </a:xfrm>
            <a:prstGeom prst="rect">
              <a:avLst/>
            </a:prstGeom>
            <a:noFill/>
          </p:spPr>
          <p:txBody>
            <a:bodyPr wrap="square" rtlCol="0">
              <a:spAutoFit/>
            </a:bodyPr>
            <a:lstStyle/>
            <a:p>
              <a:pPr algn="ctr"/>
              <a:r>
                <a:rPr lang="en-US" sz="1400" b="1" dirty="0" smtClean="0"/>
                <a:t>Same frequency, higher amplitude</a:t>
              </a:r>
              <a:endParaRPr lang="en-US" sz="1400" b="1" dirty="0"/>
            </a:p>
          </p:txBody>
        </p:sp>
      </p:grpSp>
      <p:sp>
        <p:nvSpPr>
          <p:cNvPr id="16" name="Content Placeholder 4"/>
          <p:cNvSpPr>
            <a:spLocks noGrp="1"/>
          </p:cNvSpPr>
          <p:nvPr>
            <p:ph sz="quarter" idx="17"/>
          </p:nvPr>
        </p:nvSpPr>
        <p:spPr>
          <a:xfrm>
            <a:off x="377825" y="5831815"/>
            <a:ext cx="8353600" cy="264185"/>
          </a:xfrm>
        </p:spPr>
        <p:txBody>
          <a:bodyPr/>
          <a:lstStyle/>
          <a:p>
            <a:r>
              <a:rPr lang="en-US" dirty="0"/>
              <a:t>Source: http://</a:t>
            </a:r>
            <a:r>
              <a:rPr lang="en-US" dirty="0" err="1"/>
              <a:t>cmc.music.columbia.edu</a:t>
            </a:r>
            <a:r>
              <a:rPr lang="en-US" dirty="0"/>
              <a:t>/</a:t>
            </a:r>
            <a:r>
              <a:rPr lang="en-US" dirty="0" err="1"/>
              <a:t>musicandcomputers</a:t>
            </a:r>
            <a:r>
              <a:rPr lang="en-US" dirty="0"/>
              <a:t>/</a:t>
            </a:r>
          </a:p>
        </p:txBody>
      </p:sp>
    </p:spTree>
    <p:extLst>
      <p:ext uri="{BB962C8B-B14F-4D97-AF65-F5344CB8AC3E}">
        <p14:creationId xmlns:p14="http://schemas.microsoft.com/office/powerpoint/2010/main" val="16125442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Digital representation of sound waves</a:t>
            </a:r>
            <a:endParaRPr lang="en-US" dirty="0"/>
          </a:p>
        </p:txBody>
      </p:sp>
      <p:grpSp>
        <p:nvGrpSpPr>
          <p:cNvPr id="12" name="Group 11"/>
          <p:cNvGrpSpPr/>
          <p:nvPr/>
        </p:nvGrpSpPr>
        <p:grpSpPr>
          <a:xfrm>
            <a:off x="358775" y="1393031"/>
            <a:ext cx="8426450" cy="307777"/>
            <a:chOff x="358775" y="1609055"/>
            <a:chExt cx="3889189" cy="307777"/>
          </a:xfrm>
        </p:grpSpPr>
        <p:cxnSp>
          <p:nvCxnSpPr>
            <p:cNvPr id="9" name="Straight Connector 8"/>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58775" y="1609055"/>
              <a:ext cx="3889189" cy="307777"/>
            </a:xfrm>
            <a:prstGeom prst="rect">
              <a:avLst/>
            </a:prstGeom>
            <a:noFill/>
          </p:spPr>
          <p:txBody>
            <a:bodyPr wrap="square" rtlCol="0">
              <a:spAutoFit/>
            </a:bodyPr>
            <a:lstStyle/>
            <a:p>
              <a:pPr algn="ctr"/>
              <a:r>
                <a:rPr lang="en-US" sz="1400" b="1" dirty="0" smtClean="0"/>
                <a:t>The concept of samples</a:t>
              </a:r>
              <a:endParaRPr lang="en-US" sz="1400" b="1" dirty="0"/>
            </a:p>
          </p:txBody>
        </p:sp>
      </p:grpSp>
      <p:sp>
        <p:nvSpPr>
          <p:cNvPr id="16" name="Content Placeholder 4"/>
          <p:cNvSpPr>
            <a:spLocks noGrp="1"/>
          </p:cNvSpPr>
          <p:nvPr>
            <p:ph sz="quarter" idx="17"/>
          </p:nvPr>
        </p:nvSpPr>
        <p:spPr>
          <a:xfrm>
            <a:off x="377825" y="5831815"/>
            <a:ext cx="8353600" cy="264185"/>
          </a:xfrm>
        </p:spPr>
        <p:txBody>
          <a:bodyPr/>
          <a:lstStyle/>
          <a:p>
            <a:r>
              <a:rPr lang="en-US" dirty="0"/>
              <a:t>Source: http://</a:t>
            </a:r>
            <a:r>
              <a:rPr lang="en-US" dirty="0" err="1"/>
              <a:t>cmc.music.columbia.edu</a:t>
            </a:r>
            <a:r>
              <a:rPr lang="en-US" dirty="0"/>
              <a:t>/</a:t>
            </a:r>
            <a:r>
              <a:rPr lang="en-US" dirty="0" err="1"/>
              <a:t>musicandcomputers</a:t>
            </a:r>
            <a:r>
              <a:rPr lang="en-US" dirty="0"/>
              <a:t>/</a:t>
            </a:r>
          </a:p>
        </p:txBody>
      </p:sp>
      <p:sp>
        <p:nvSpPr>
          <p:cNvPr id="2" name="Content Placeholder 1"/>
          <p:cNvSpPr>
            <a:spLocks noGrp="1"/>
          </p:cNvSpPr>
          <p:nvPr>
            <p:ph sz="quarter" idx="17"/>
          </p:nvPr>
        </p:nvSpPr>
        <p:spPr/>
        <p:txBody>
          <a:bodyPr/>
          <a:lstStyle/>
          <a:p>
            <a:endParaRPr lang="en-US"/>
          </a:p>
        </p:txBody>
      </p:sp>
      <p:pic>
        <p:nvPicPr>
          <p:cNvPr id="17" name="Content Placeholder 5"/>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647564" y="1872000"/>
            <a:ext cx="3420000" cy="3420000"/>
          </a:xfrm>
        </p:spPr>
      </p:pic>
      <p:sp>
        <p:nvSpPr>
          <p:cNvPr id="5" name="Oval 4"/>
          <p:cNvSpPr/>
          <p:nvPr/>
        </p:nvSpPr>
        <p:spPr>
          <a:xfrm>
            <a:off x="1187624" y="2060848"/>
            <a:ext cx="144016" cy="1440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2015716" y="4761148"/>
            <a:ext cx="144016" cy="1440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247964" y="2185119"/>
            <a:ext cx="4284476" cy="1815882"/>
          </a:xfrm>
          <a:prstGeom prst="rect">
            <a:avLst/>
          </a:prstGeom>
          <a:noFill/>
        </p:spPr>
        <p:txBody>
          <a:bodyPr wrap="square" rtlCol="0">
            <a:spAutoFit/>
          </a:bodyPr>
          <a:lstStyle/>
          <a:p>
            <a:pPr marL="171450" indent="-171450">
              <a:buFont typeface="Arial" charset="0"/>
              <a:buChar char="•"/>
            </a:pPr>
            <a:r>
              <a:rPr lang="en-US" sz="1400" dirty="0" smtClean="0"/>
              <a:t>Sound waves are continuous, digital representation must be discrete</a:t>
            </a:r>
          </a:p>
          <a:p>
            <a:pPr marL="171450" indent="-171450">
              <a:buFont typeface="Arial" charset="0"/>
              <a:buChar char="•"/>
            </a:pPr>
            <a:r>
              <a:rPr lang="en-US" sz="1400" dirty="0" smtClean="0"/>
              <a:t>Samples represent the amplitude of a sound at a certain point in time</a:t>
            </a:r>
          </a:p>
          <a:p>
            <a:pPr marL="171450" indent="-171450">
              <a:buFont typeface="Arial" charset="0"/>
              <a:buChar char="•"/>
            </a:pPr>
            <a:endParaRPr lang="en-US" sz="1400" dirty="0" smtClean="0"/>
          </a:p>
          <a:p>
            <a:pPr marL="171450" indent="-171450">
              <a:buFont typeface="Arial" charset="0"/>
              <a:buChar char="•"/>
            </a:pPr>
            <a:r>
              <a:rPr lang="en-US" sz="1400" dirty="0" smtClean="0"/>
              <a:t>E.g. amplitude of 1 after 0.05s</a:t>
            </a:r>
          </a:p>
          <a:p>
            <a:pPr marL="171450" indent="-171450">
              <a:buFont typeface="Arial" charset="0"/>
              <a:buChar char="•"/>
            </a:pPr>
            <a:endParaRPr lang="en-US" sz="1400" dirty="0" smtClean="0"/>
          </a:p>
          <a:p>
            <a:pPr marL="171450" indent="-171450">
              <a:buFont typeface="Arial" charset="0"/>
              <a:buChar char="•"/>
            </a:pPr>
            <a:r>
              <a:rPr lang="en-US" sz="1400" dirty="0" smtClean="0"/>
              <a:t>E.g. amplitude of -1 after 0.35s</a:t>
            </a:r>
            <a:endParaRPr lang="en-US" sz="1400" dirty="0"/>
          </a:p>
        </p:txBody>
      </p:sp>
      <p:cxnSp>
        <p:nvCxnSpPr>
          <p:cNvPr id="19" name="Straight Connector 18"/>
          <p:cNvCxnSpPr>
            <a:stCxn id="5" idx="6"/>
          </p:cNvCxnSpPr>
          <p:nvPr/>
        </p:nvCxnSpPr>
        <p:spPr>
          <a:xfrm>
            <a:off x="1331640" y="2132856"/>
            <a:ext cx="2916324" cy="126014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8" idx="7"/>
          </p:cNvCxnSpPr>
          <p:nvPr/>
        </p:nvCxnSpPr>
        <p:spPr>
          <a:xfrm flipV="1">
            <a:off x="2138641" y="3825044"/>
            <a:ext cx="2115847" cy="95719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4" name="Gruppieren 3"/>
          <p:cNvGrpSpPr/>
          <p:nvPr/>
        </p:nvGrpSpPr>
        <p:grpSpPr>
          <a:xfrm>
            <a:off x="4254488" y="4358132"/>
            <a:ext cx="658368" cy="658441"/>
            <a:chOff x="5084064" y="2725343"/>
            <a:chExt cx="658368" cy="658441"/>
          </a:xfrm>
        </p:grpSpPr>
        <p:sp>
          <p:nvSpPr>
            <p:cNvPr id="25" name="Oval 37"/>
            <p:cNvSpPr>
              <a:spLocks noChangeAspect="1"/>
            </p:cNvSpPr>
            <p:nvPr/>
          </p:nvSpPr>
          <p:spPr>
            <a:xfrm>
              <a:off x="5084064" y="2725343"/>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Grafik 5"/>
            <p:cNvPicPr>
              <a:picLocks noChangeAspect="1"/>
            </p:cNvPicPr>
            <p:nvPr/>
          </p:nvPicPr>
          <p:blipFill>
            <a:blip r:embed="rId3">
              <a:lum bright="52000"/>
            </a:blip>
            <a:stretch>
              <a:fillRect/>
            </a:stretch>
          </p:blipFill>
          <p:spPr>
            <a:xfrm>
              <a:off x="5157216" y="2774516"/>
              <a:ext cx="529344" cy="485799"/>
            </a:xfrm>
            <a:prstGeom prst="rect">
              <a:avLst/>
            </a:prstGeom>
          </p:spPr>
        </p:pic>
      </p:grpSp>
      <p:sp>
        <p:nvSpPr>
          <p:cNvPr id="28" name="TextBox 27"/>
          <p:cNvSpPr txBox="1"/>
          <p:nvPr/>
        </p:nvSpPr>
        <p:spPr>
          <a:xfrm>
            <a:off x="4943949" y="4285545"/>
            <a:ext cx="3511572" cy="1015663"/>
          </a:xfrm>
          <a:prstGeom prst="rect">
            <a:avLst/>
          </a:prstGeom>
          <a:noFill/>
        </p:spPr>
        <p:txBody>
          <a:bodyPr wrap="square" rtlCol="0">
            <a:spAutoFit/>
          </a:bodyPr>
          <a:lstStyle/>
          <a:p>
            <a:pPr lvl="0"/>
            <a:r>
              <a:rPr lang="en-US" sz="1400" dirty="0"/>
              <a:t>More samples means more hard drive </a:t>
            </a:r>
            <a:r>
              <a:rPr lang="en-US" sz="1400" dirty="0" smtClean="0"/>
              <a:t>storage space, </a:t>
            </a:r>
            <a:r>
              <a:rPr lang="en-US" sz="1400" dirty="0"/>
              <a:t>so how many samples per second do we actually need?</a:t>
            </a:r>
          </a:p>
          <a:p>
            <a:endParaRPr lang="en-US" dirty="0"/>
          </a:p>
        </p:txBody>
      </p:sp>
    </p:spTree>
    <p:extLst>
      <p:ext uri="{BB962C8B-B14F-4D97-AF65-F5344CB8AC3E}">
        <p14:creationId xmlns:p14="http://schemas.microsoft.com/office/powerpoint/2010/main" val="4197883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The problem of having to few samples</a:t>
            </a:r>
            <a:endParaRPr lang="en-US" dirty="0"/>
          </a:p>
        </p:txBody>
      </p:sp>
      <p:grpSp>
        <p:nvGrpSpPr>
          <p:cNvPr id="12" name="Group 11"/>
          <p:cNvGrpSpPr/>
          <p:nvPr/>
        </p:nvGrpSpPr>
        <p:grpSpPr>
          <a:xfrm>
            <a:off x="358775" y="1393031"/>
            <a:ext cx="8426450" cy="307777"/>
            <a:chOff x="358775" y="1609055"/>
            <a:chExt cx="3889189" cy="307777"/>
          </a:xfrm>
        </p:grpSpPr>
        <p:cxnSp>
          <p:nvCxnSpPr>
            <p:cNvPr id="9" name="Straight Connector 8"/>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58775" y="1609055"/>
              <a:ext cx="3889189" cy="307777"/>
            </a:xfrm>
            <a:prstGeom prst="rect">
              <a:avLst/>
            </a:prstGeom>
            <a:noFill/>
          </p:spPr>
          <p:txBody>
            <a:bodyPr wrap="square" rtlCol="0">
              <a:spAutoFit/>
            </a:bodyPr>
            <a:lstStyle/>
            <a:p>
              <a:pPr algn="ctr"/>
              <a:r>
                <a:rPr lang="en-US" sz="1400" b="1" dirty="0" err="1" smtClean="0"/>
                <a:t>Undersampling</a:t>
              </a:r>
              <a:endParaRPr lang="en-US" sz="1400" b="1" dirty="0"/>
            </a:p>
          </p:txBody>
        </p:sp>
      </p:grpSp>
      <p:sp>
        <p:nvSpPr>
          <p:cNvPr id="16" name="Content Placeholder 4"/>
          <p:cNvSpPr>
            <a:spLocks noGrp="1"/>
          </p:cNvSpPr>
          <p:nvPr>
            <p:ph sz="quarter" idx="17"/>
          </p:nvPr>
        </p:nvSpPr>
        <p:spPr>
          <a:xfrm>
            <a:off x="377825" y="5831815"/>
            <a:ext cx="8353600" cy="264185"/>
          </a:xfrm>
        </p:spPr>
        <p:txBody>
          <a:bodyPr/>
          <a:lstStyle/>
          <a:p>
            <a:r>
              <a:rPr lang="en-US" dirty="0"/>
              <a:t>Source: http://</a:t>
            </a:r>
            <a:r>
              <a:rPr lang="en-US" dirty="0" err="1"/>
              <a:t>cmc.music.columbia.edu</a:t>
            </a:r>
            <a:r>
              <a:rPr lang="en-US" dirty="0"/>
              <a:t>/</a:t>
            </a:r>
            <a:r>
              <a:rPr lang="en-US" dirty="0" err="1"/>
              <a:t>musicandcomputers</a:t>
            </a:r>
            <a:r>
              <a:rPr lang="en-US" dirty="0"/>
              <a:t>/</a:t>
            </a:r>
          </a:p>
        </p:txBody>
      </p:sp>
      <p:pic>
        <p:nvPicPr>
          <p:cNvPr id="7" name="Content Placeholder 6"/>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4422775" y="3664770"/>
            <a:ext cx="0" cy="0"/>
          </a:xfrm>
        </p:spPr>
      </p:pic>
      <p:pic>
        <p:nvPicPr>
          <p:cNvPr id="11" name="Content Placeholder 10"/>
          <p:cNvPicPr>
            <a:picLocks noGrp="1" noChangeAspect="1"/>
          </p:cNvPicPr>
          <p:nvPr>
            <p:ph sz="quarter" idx="17"/>
          </p:nvPr>
        </p:nvPicPr>
        <p:blipFill>
          <a:blip r:embed="rId3">
            <a:extLst>
              <a:ext uri="{28A0092B-C50C-407E-A947-70E740481C1C}">
                <a14:useLocalDpi xmlns:a14="http://schemas.microsoft.com/office/drawing/2010/main" val="0"/>
              </a:ext>
            </a:extLst>
          </a:blip>
          <a:stretch>
            <a:fillRect/>
          </a:stretch>
        </p:blipFill>
        <p:spPr>
          <a:xfrm>
            <a:off x="648000" y="1872000"/>
            <a:ext cx="3420000" cy="3420000"/>
          </a:xfr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8000" y="1872000"/>
            <a:ext cx="3420000" cy="3420000"/>
          </a:xfrm>
          <a:prstGeom prst="rect">
            <a:avLst/>
          </a:prstGeom>
        </p:spPr>
      </p:pic>
      <p:sp>
        <p:nvSpPr>
          <p:cNvPr id="27" name="Right Arrow 26"/>
          <p:cNvSpPr/>
          <p:nvPr/>
        </p:nvSpPr>
        <p:spPr>
          <a:xfrm>
            <a:off x="4211692" y="3507870"/>
            <a:ext cx="612615" cy="2421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4355384" y="2944133"/>
            <a:ext cx="612615" cy="584775"/>
          </a:xfrm>
          <a:prstGeom prst="rect">
            <a:avLst/>
          </a:prstGeom>
          <a:noFill/>
        </p:spPr>
        <p:txBody>
          <a:bodyPr wrap="square" rtlCol="0">
            <a:spAutoFit/>
          </a:bodyPr>
          <a:lstStyle/>
          <a:p>
            <a:r>
              <a:rPr lang="en-US" sz="3200" smtClean="0">
                <a:solidFill>
                  <a:schemeClr val="accent1"/>
                </a:solidFill>
              </a:rPr>
              <a:t>?</a:t>
            </a:r>
            <a:endParaRPr lang="en-US" sz="3200">
              <a:solidFill>
                <a:schemeClr val="accent1"/>
              </a:solidFill>
            </a:endParaRPr>
          </a:p>
        </p:txBody>
      </p:sp>
      <p:sp>
        <p:nvSpPr>
          <p:cNvPr id="22" name="Rectangle 21"/>
          <p:cNvSpPr/>
          <p:nvPr/>
        </p:nvSpPr>
        <p:spPr>
          <a:xfrm>
            <a:off x="358775" y="5292000"/>
            <a:ext cx="8426449" cy="5134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uppieren 6"/>
          <p:cNvGrpSpPr/>
          <p:nvPr/>
        </p:nvGrpSpPr>
        <p:grpSpPr>
          <a:xfrm>
            <a:off x="359532" y="5301208"/>
            <a:ext cx="495093" cy="495148"/>
            <a:chOff x="4791456" y="4160520"/>
            <a:chExt cx="658368" cy="658441"/>
          </a:xfrm>
        </p:grpSpPr>
        <p:sp>
          <p:nvSpPr>
            <p:cNvPr id="30" name="Oval 37"/>
            <p:cNvSpPr>
              <a:spLocks noChangeAspect="1"/>
            </p:cNvSpPr>
            <p:nvPr/>
          </p:nvSpPr>
          <p:spPr>
            <a:xfrm>
              <a:off x="4791456" y="416052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Grafik 8"/>
            <p:cNvPicPr>
              <a:picLocks noChangeAspect="1"/>
            </p:cNvPicPr>
            <p:nvPr/>
          </p:nvPicPr>
          <p:blipFill>
            <a:blip r:embed="rId5">
              <a:lum bright="45000"/>
            </a:blip>
            <a:stretch>
              <a:fillRect/>
            </a:stretch>
          </p:blipFill>
          <p:spPr>
            <a:xfrm>
              <a:off x="4864608" y="4232582"/>
              <a:ext cx="510438" cy="514315"/>
            </a:xfrm>
            <a:prstGeom prst="rect">
              <a:avLst/>
            </a:prstGeom>
          </p:spPr>
        </p:pic>
      </p:grpSp>
      <p:sp>
        <p:nvSpPr>
          <p:cNvPr id="23" name="TextBox 22"/>
          <p:cNvSpPr txBox="1"/>
          <p:nvPr/>
        </p:nvSpPr>
        <p:spPr>
          <a:xfrm>
            <a:off x="935596" y="5292000"/>
            <a:ext cx="7849628" cy="523220"/>
          </a:xfrm>
          <a:prstGeom prst="rect">
            <a:avLst/>
          </a:prstGeom>
          <a:noFill/>
        </p:spPr>
        <p:txBody>
          <a:bodyPr wrap="square" rtlCol="0">
            <a:spAutoFit/>
          </a:bodyPr>
          <a:lstStyle/>
          <a:p>
            <a:r>
              <a:rPr lang="en-US" sz="1400" dirty="0" smtClean="0"/>
              <a:t>For accurate representation, at least 2*maximum frequency must be sampled (</a:t>
            </a:r>
            <a:r>
              <a:rPr lang="en-US" sz="1400" dirty="0" err="1" smtClean="0"/>
              <a:t>Nyquist</a:t>
            </a:r>
            <a:r>
              <a:rPr lang="en-US" sz="1400" dirty="0" smtClean="0"/>
              <a:t> theorem). Therefore, 44.1kHz is a common sample frequency (CD quality). </a:t>
            </a:r>
            <a:endParaRPr lang="en-US" sz="1400" dirty="0"/>
          </a:p>
        </p:txBody>
      </p:sp>
    </p:spTree>
    <p:extLst>
      <p:ext uri="{BB962C8B-B14F-4D97-AF65-F5344CB8AC3E}">
        <p14:creationId xmlns:p14="http://schemas.microsoft.com/office/powerpoint/2010/main" val="2232387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Storing the samples in different bit widths</a:t>
            </a:r>
            <a:endParaRPr lang="en-US" dirty="0"/>
          </a:p>
        </p:txBody>
      </p:sp>
      <p:sp>
        <p:nvSpPr>
          <p:cNvPr id="16" name="Content Placeholder 4"/>
          <p:cNvSpPr>
            <a:spLocks noGrp="1"/>
          </p:cNvSpPr>
          <p:nvPr>
            <p:ph sz="quarter" idx="17"/>
          </p:nvPr>
        </p:nvSpPr>
        <p:spPr>
          <a:xfrm>
            <a:off x="377825" y="5831815"/>
            <a:ext cx="8353600" cy="264185"/>
          </a:xfrm>
        </p:spPr>
        <p:txBody>
          <a:bodyPr/>
          <a:lstStyle/>
          <a:p>
            <a:r>
              <a:rPr lang="en-US" dirty="0"/>
              <a:t>Source: http://</a:t>
            </a:r>
            <a:r>
              <a:rPr lang="en-US" dirty="0" err="1"/>
              <a:t>cmc.music.columbia.edu</a:t>
            </a:r>
            <a:r>
              <a:rPr lang="en-US" dirty="0"/>
              <a:t>/</a:t>
            </a:r>
            <a:r>
              <a:rPr lang="en-US" dirty="0" err="1"/>
              <a:t>musicandcomputers</a:t>
            </a:r>
            <a:r>
              <a:rPr lang="en-US" dirty="0"/>
              <a:t>/</a:t>
            </a:r>
          </a:p>
        </p:txBody>
      </p:sp>
      <p:sp>
        <p:nvSpPr>
          <p:cNvPr id="22" name="Rectangle 21"/>
          <p:cNvSpPr/>
          <p:nvPr/>
        </p:nvSpPr>
        <p:spPr>
          <a:xfrm>
            <a:off x="358775" y="5292000"/>
            <a:ext cx="8426449" cy="5134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uppieren 6"/>
          <p:cNvGrpSpPr/>
          <p:nvPr/>
        </p:nvGrpSpPr>
        <p:grpSpPr>
          <a:xfrm>
            <a:off x="359532" y="5301208"/>
            <a:ext cx="495093" cy="495148"/>
            <a:chOff x="4791456" y="4160520"/>
            <a:chExt cx="658368" cy="658441"/>
          </a:xfrm>
        </p:grpSpPr>
        <p:sp>
          <p:nvSpPr>
            <p:cNvPr id="30" name="Oval 37"/>
            <p:cNvSpPr>
              <a:spLocks noChangeAspect="1"/>
            </p:cNvSpPr>
            <p:nvPr/>
          </p:nvSpPr>
          <p:spPr>
            <a:xfrm>
              <a:off x="4791456" y="416052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Grafik 8"/>
            <p:cNvPicPr>
              <a:picLocks noChangeAspect="1"/>
            </p:cNvPicPr>
            <p:nvPr/>
          </p:nvPicPr>
          <p:blipFill>
            <a:blip r:embed="rId2">
              <a:lum bright="45000"/>
            </a:blip>
            <a:stretch>
              <a:fillRect/>
            </a:stretch>
          </p:blipFill>
          <p:spPr>
            <a:xfrm>
              <a:off x="4864608" y="4232582"/>
              <a:ext cx="510438" cy="514315"/>
            </a:xfrm>
            <a:prstGeom prst="rect">
              <a:avLst/>
            </a:prstGeom>
          </p:spPr>
        </p:pic>
      </p:grpSp>
      <p:sp>
        <p:nvSpPr>
          <p:cNvPr id="23" name="TextBox 22"/>
          <p:cNvSpPr txBox="1"/>
          <p:nvPr/>
        </p:nvSpPr>
        <p:spPr>
          <a:xfrm>
            <a:off x="935596" y="5292000"/>
            <a:ext cx="7849628" cy="523220"/>
          </a:xfrm>
          <a:prstGeom prst="rect">
            <a:avLst/>
          </a:prstGeom>
          <a:noFill/>
        </p:spPr>
        <p:txBody>
          <a:bodyPr wrap="square" rtlCol="0">
            <a:spAutoFit/>
          </a:bodyPr>
          <a:lstStyle/>
          <a:p>
            <a:r>
              <a:rPr lang="en-US" sz="1400" dirty="0" smtClean="0"/>
              <a:t>The less bits are used, the less accurate the amplitude is represented (tradeoff for saving of storage space). Common bit widths are 8, 16, 24, 32 bits. </a:t>
            </a:r>
            <a:endParaRPr lang="en-US" sz="1400" dirty="0"/>
          </a:p>
        </p:txBody>
      </p:sp>
      <p:grpSp>
        <p:nvGrpSpPr>
          <p:cNvPr id="18" name="Group 17"/>
          <p:cNvGrpSpPr/>
          <p:nvPr/>
        </p:nvGrpSpPr>
        <p:grpSpPr>
          <a:xfrm>
            <a:off x="358775" y="1393031"/>
            <a:ext cx="3889189" cy="307777"/>
            <a:chOff x="358775" y="1609055"/>
            <a:chExt cx="3889189" cy="307777"/>
          </a:xfrm>
        </p:grpSpPr>
        <p:cxnSp>
          <p:nvCxnSpPr>
            <p:cNvPr id="19" name="Straight Connector 18"/>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58775" y="1609055"/>
              <a:ext cx="3889189" cy="307777"/>
            </a:xfrm>
            <a:prstGeom prst="rect">
              <a:avLst/>
            </a:prstGeom>
            <a:noFill/>
          </p:spPr>
          <p:txBody>
            <a:bodyPr wrap="square" rtlCol="0">
              <a:spAutoFit/>
            </a:bodyPr>
            <a:lstStyle/>
            <a:p>
              <a:pPr algn="ctr"/>
              <a:r>
                <a:rPr lang="en-US" sz="1400" b="1" dirty="0" smtClean="0"/>
                <a:t>Samples stored in 3 bits</a:t>
              </a:r>
              <a:endParaRPr lang="en-US" sz="1400" b="1" dirty="0"/>
            </a:p>
          </p:txBody>
        </p:sp>
      </p:grpSp>
      <p:grpSp>
        <p:nvGrpSpPr>
          <p:cNvPr id="24" name="Group 23"/>
          <p:cNvGrpSpPr/>
          <p:nvPr/>
        </p:nvGrpSpPr>
        <p:grpSpPr>
          <a:xfrm>
            <a:off x="4896036" y="1393030"/>
            <a:ext cx="3889189" cy="307777"/>
            <a:chOff x="358775" y="1609055"/>
            <a:chExt cx="3889189" cy="307777"/>
          </a:xfrm>
        </p:grpSpPr>
        <p:cxnSp>
          <p:nvCxnSpPr>
            <p:cNvPr id="25" name="Straight Connector 24"/>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58775" y="1609055"/>
              <a:ext cx="3889189" cy="307777"/>
            </a:xfrm>
            <a:prstGeom prst="rect">
              <a:avLst/>
            </a:prstGeom>
            <a:noFill/>
          </p:spPr>
          <p:txBody>
            <a:bodyPr wrap="square" rtlCol="0">
              <a:spAutoFit/>
            </a:bodyPr>
            <a:lstStyle/>
            <a:p>
              <a:pPr algn="ctr"/>
              <a:r>
                <a:rPr lang="en-US" sz="1400" b="1" dirty="0" smtClean="0"/>
                <a:t>Samples stored in 4 bits</a:t>
              </a:r>
              <a:endParaRPr lang="en-US" sz="1400" b="1" dirty="0"/>
            </a:p>
          </p:txBody>
        </p:sp>
      </p:grpSp>
      <p:pic>
        <p:nvPicPr>
          <p:cNvPr id="6" name="Content Placeholder 5"/>
          <p:cNvPicPr>
            <a:picLocks noGrp="1" noChangeAspect="1"/>
          </p:cNvPicPr>
          <p:nvPr>
            <p:ph sz="quarter" idx="17"/>
          </p:nvPr>
        </p:nvPicPr>
        <p:blipFill>
          <a:blip r:embed="rId3">
            <a:extLst>
              <a:ext uri="{28A0092B-C50C-407E-A947-70E740481C1C}">
                <a14:useLocalDpi xmlns:a14="http://schemas.microsoft.com/office/drawing/2010/main" val="0"/>
              </a:ext>
            </a:extLst>
          </a:blip>
          <a:stretch>
            <a:fillRect/>
          </a:stretch>
        </p:blipFill>
        <p:spPr>
          <a:xfrm>
            <a:off x="648000" y="1872000"/>
            <a:ext cx="3420000" cy="3420000"/>
          </a:xfrm>
        </p:spPr>
      </p:pic>
      <p:pic>
        <p:nvPicPr>
          <p:cNvPr id="8" name="Content Placeholder 7"/>
          <p:cNvPicPr>
            <a:picLocks noGrp="1" noChangeAspect="1"/>
          </p:cNvPicPr>
          <p:nvPr>
            <p:ph sz="quarter" idx="17"/>
          </p:nvPr>
        </p:nvPicPr>
        <p:blipFill>
          <a:blip r:embed="rId4">
            <a:extLst>
              <a:ext uri="{28A0092B-C50C-407E-A947-70E740481C1C}">
                <a14:useLocalDpi xmlns:a14="http://schemas.microsoft.com/office/drawing/2010/main" val="0"/>
              </a:ext>
            </a:extLst>
          </a:blip>
          <a:stretch>
            <a:fillRect/>
          </a:stretch>
        </p:blipFill>
        <p:spPr>
          <a:xfrm>
            <a:off x="4968000" y="1872000"/>
            <a:ext cx="3420000" cy="3420000"/>
          </a:xfrm>
        </p:spPr>
      </p:pic>
      <p:sp>
        <p:nvSpPr>
          <p:cNvPr id="13" name="TextBox 12"/>
          <p:cNvSpPr txBox="1"/>
          <p:nvPr/>
        </p:nvSpPr>
        <p:spPr>
          <a:xfrm>
            <a:off x="2947628" y="2367868"/>
            <a:ext cx="1548172" cy="523220"/>
          </a:xfrm>
          <a:prstGeom prst="rect">
            <a:avLst/>
          </a:prstGeom>
          <a:noFill/>
        </p:spPr>
        <p:txBody>
          <a:bodyPr wrap="square" rtlCol="0">
            <a:spAutoFit/>
          </a:bodyPr>
          <a:lstStyle/>
          <a:p>
            <a:r>
              <a:rPr lang="en-US" sz="1400" smtClean="0"/>
              <a:t>Normalized MSE of 0.043</a:t>
            </a:r>
            <a:endParaRPr lang="en-US" sz="1400"/>
          </a:p>
        </p:txBody>
      </p:sp>
      <p:sp>
        <p:nvSpPr>
          <p:cNvPr id="32" name="TextBox 31"/>
          <p:cNvSpPr txBox="1"/>
          <p:nvPr/>
        </p:nvSpPr>
        <p:spPr>
          <a:xfrm>
            <a:off x="7289878" y="2367868"/>
            <a:ext cx="1548172" cy="523220"/>
          </a:xfrm>
          <a:prstGeom prst="rect">
            <a:avLst/>
          </a:prstGeom>
          <a:noFill/>
        </p:spPr>
        <p:txBody>
          <a:bodyPr wrap="square" rtlCol="0">
            <a:spAutoFit/>
          </a:bodyPr>
          <a:lstStyle/>
          <a:p>
            <a:r>
              <a:rPr lang="en-US" sz="1400" dirty="0" smtClean="0"/>
              <a:t>Normalized MSE of 0.017</a:t>
            </a:r>
            <a:endParaRPr lang="en-US" sz="1400" dirty="0"/>
          </a:p>
        </p:txBody>
      </p:sp>
    </p:spTree>
    <p:extLst>
      <p:ext uri="{BB962C8B-B14F-4D97-AF65-F5344CB8AC3E}">
        <p14:creationId xmlns:p14="http://schemas.microsoft.com/office/powerpoint/2010/main" val="7323923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The mathematics behind </a:t>
            </a:r>
            <a:r>
              <a:rPr lang="en-US" dirty="0" err="1" smtClean="0"/>
              <a:t>soundwaves</a:t>
            </a:r>
            <a:r>
              <a:rPr lang="en-US" dirty="0" smtClean="0"/>
              <a:t> are based on Trigonometry</a:t>
            </a:r>
            <a:endParaRPr lang="en-US" dirty="0"/>
          </a:p>
        </p:txBody>
      </p:sp>
      <p:sp>
        <p:nvSpPr>
          <p:cNvPr id="16" name="Content Placeholder 4"/>
          <p:cNvSpPr>
            <a:spLocks noGrp="1"/>
          </p:cNvSpPr>
          <p:nvPr>
            <p:ph sz="quarter" idx="17"/>
          </p:nvPr>
        </p:nvSpPr>
        <p:spPr>
          <a:xfrm>
            <a:off x="377825" y="5831815"/>
            <a:ext cx="8353600" cy="264185"/>
          </a:xfrm>
        </p:spPr>
        <p:txBody>
          <a:bodyPr/>
          <a:lstStyle/>
          <a:p>
            <a:r>
              <a:rPr lang="en-US" dirty="0"/>
              <a:t>Source: http://</a:t>
            </a:r>
            <a:r>
              <a:rPr lang="en-US" dirty="0" err="1"/>
              <a:t>cmc.music.columbia.edu</a:t>
            </a:r>
            <a:r>
              <a:rPr lang="en-US" dirty="0"/>
              <a:t>/</a:t>
            </a:r>
            <a:r>
              <a:rPr lang="en-US" dirty="0" err="1"/>
              <a:t>musicandcomputers</a:t>
            </a:r>
            <a:r>
              <a:rPr lang="en-US" dirty="0"/>
              <a:t>/</a:t>
            </a:r>
          </a:p>
        </p:txBody>
      </p:sp>
      <p:sp>
        <p:nvSpPr>
          <p:cNvPr id="2" name="Content Placeholder 1"/>
          <p:cNvSpPr>
            <a:spLocks noGrp="1"/>
          </p:cNvSpPr>
          <p:nvPr>
            <p:ph sz="quarter" idx="17"/>
          </p:nvPr>
        </p:nvSpPr>
        <p:spPr/>
        <p:txBody>
          <a:bodyPr/>
          <a:lstStyle/>
          <a:p>
            <a:endParaRPr lang="en-US"/>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000" y="1872000"/>
            <a:ext cx="3420000" cy="3420000"/>
          </a:xfrm>
          <a:prstGeom prst="rect">
            <a:avLst/>
          </a:prstGeom>
        </p:spPr>
      </p:pic>
      <p:sp>
        <p:nvSpPr>
          <p:cNvPr id="5" name="Oval 4"/>
          <p:cNvSpPr/>
          <p:nvPr/>
        </p:nvSpPr>
        <p:spPr>
          <a:xfrm>
            <a:off x="4391980" y="2133168"/>
            <a:ext cx="2736000" cy="273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endCxn id="5" idx="2"/>
          </p:cNvCxnSpPr>
          <p:nvPr/>
        </p:nvCxnSpPr>
        <p:spPr>
          <a:xfrm flipH="1">
            <a:off x="4391980" y="3495408"/>
            <a:ext cx="1368152" cy="57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111980" y="1758688"/>
            <a:ext cx="1296000" cy="307777"/>
          </a:xfrm>
          <a:prstGeom prst="rect">
            <a:avLst/>
          </a:prstGeom>
          <a:noFill/>
        </p:spPr>
        <p:txBody>
          <a:bodyPr wrap="square" rtlCol="0">
            <a:spAutoFit/>
          </a:bodyPr>
          <a:lstStyle/>
          <a:p>
            <a:pPr algn="ctr"/>
            <a:r>
              <a:rPr lang="en-US" sz="1400" smtClean="0"/>
              <a:t>Phasor</a:t>
            </a:r>
            <a:endParaRPr lang="en-US" sz="1400" dirty="0"/>
          </a:p>
        </p:txBody>
      </p:sp>
      <p:sp>
        <p:nvSpPr>
          <p:cNvPr id="19" name="Rectangle 18"/>
          <p:cNvSpPr/>
          <p:nvPr/>
        </p:nvSpPr>
        <p:spPr>
          <a:xfrm>
            <a:off x="1079920" y="2073249"/>
            <a:ext cx="2772000" cy="28443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a:off x="935596" y="5288100"/>
            <a:ext cx="21609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31612" y="5398892"/>
            <a:ext cx="2232176" cy="307777"/>
          </a:xfrm>
          <a:prstGeom prst="rect">
            <a:avLst/>
          </a:prstGeom>
          <a:noFill/>
        </p:spPr>
        <p:txBody>
          <a:bodyPr wrap="square" rtlCol="0">
            <a:spAutoFit/>
          </a:bodyPr>
          <a:lstStyle/>
          <a:p>
            <a:pPr algn="ctr"/>
            <a:r>
              <a:rPr lang="en-US" sz="1400" smtClean="0"/>
              <a:t>Progress in time</a:t>
            </a:r>
            <a:endParaRPr lang="en-US" sz="1400" dirty="0"/>
          </a:p>
        </p:txBody>
      </p:sp>
      <p:sp>
        <p:nvSpPr>
          <p:cNvPr id="24" name="TextBox 23"/>
          <p:cNvSpPr txBox="1"/>
          <p:nvPr/>
        </p:nvSpPr>
        <p:spPr>
          <a:xfrm>
            <a:off x="7182834" y="1816305"/>
            <a:ext cx="1548591" cy="3323987"/>
          </a:xfrm>
          <a:prstGeom prst="rect">
            <a:avLst/>
          </a:prstGeom>
          <a:noFill/>
        </p:spPr>
        <p:txBody>
          <a:bodyPr wrap="square" rtlCol="0">
            <a:spAutoFit/>
          </a:bodyPr>
          <a:lstStyle/>
          <a:p>
            <a:r>
              <a:rPr lang="en-US" sz="1400" dirty="0" smtClean="0"/>
              <a:t>The </a:t>
            </a:r>
            <a:r>
              <a:rPr lang="en-US" sz="1400" dirty="0" err="1" smtClean="0"/>
              <a:t>phasor</a:t>
            </a:r>
            <a:r>
              <a:rPr lang="en-US" sz="1400" dirty="0" smtClean="0"/>
              <a:t> spins at a frequency of 1Hz (1 turn per second)</a:t>
            </a:r>
          </a:p>
          <a:p>
            <a:endParaRPr lang="en-US" sz="1400" dirty="0" smtClean="0"/>
          </a:p>
          <a:p>
            <a:r>
              <a:rPr lang="en-US" sz="1400" dirty="0" smtClean="0"/>
              <a:t>This results in a sinusoid of frequency 1</a:t>
            </a:r>
          </a:p>
          <a:p>
            <a:endParaRPr lang="en-US" sz="1400" dirty="0" smtClean="0"/>
          </a:p>
          <a:p>
            <a:r>
              <a:rPr lang="en-US" sz="1400" dirty="0" smtClean="0"/>
              <a:t>The sinusoid is drawn according to the location of the arrowhead and the time passed</a:t>
            </a:r>
            <a:endParaRPr lang="en-US" sz="1400" dirty="0"/>
          </a:p>
        </p:txBody>
      </p:sp>
      <p:cxnSp>
        <p:nvCxnSpPr>
          <p:cNvPr id="29" name="Straight Connector 28"/>
          <p:cNvCxnSpPr>
            <a:stCxn id="19" idx="1"/>
            <a:endCxn id="5" idx="2"/>
          </p:cNvCxnSpPr>
          <p:nvPr/>
        </p:nvCxnSpPr>
        <p:spPr>
          <a:xfrm>
            <a:off x="1079920" y="3495407"/>
            <a:ext cx="3312060" cy="5761"/>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3154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The mathematics behind </a:t>
            </a:r>
            <a:r>
              <a:rPr lang="en-US" dirty="0" err="1" smtClean="0"/>
              <a:t>soundwaves</a:t>
            </a:r>
            <a:r>
              <a:rPr lang="en-US" dirty="0" smtClean="0"/>
              <a:t> are based on Trigonometry</a:t>
            </a:r>
            <a:endParaRPr lang="en-US" dirty="0"/>
          </a:p>
        </p:txBody>
      </p:sp>
      <p:sp>
        <p:nvSpPr>
          <p:cNvPr id="16" name="Content Placeholder 4"/>
          <p:cNvSpPr>
            <a:spLocks noGrp="1"/>
          </p:cNvSpPr>
          <p:nvPr>
            <p:ph sz="quarter" idx="17"/>
          </p:nvPr>
        </p:nvSpPr>
        <p:spPr>
          <a:xfrm>
            <a:off x="377825" y="5831815"/>
            <a:ext cx="8353600" cy="264185"/>
          </a:xfrm>
        </p:spPr>
        <p:txBody>
          <a:bodyPr/>
          <a:lstStyle/>
          <a:p>
            <a:r>
              <a:rPr lang="en-US" dirty="0"/>
              <a:t>Source: http://</a:t>
            </a:r>
            <a:r>
              <a:rPr lang="en-US" dirty="0" err="1"/>
              <a:t>cmc.music.columbia.edu</a:t>
            </a:r>
            <a:r>
              <a:rPr lang="en-US" dirty="0"/>
              <a:t>/</a:t>
            </a:r>
            <a:r>
              <a:rPr lang="en-US" dirty="0" err="1"/>
              <a:t>musicandcomputers</a:t>
            </a:r>
            <a:r>
              <a:rPr lang="en-US" dirty="0"/>
              <a:t>/</a:t>
            </a:r>
          </a:p>
        </p:txBody>
      </p:sp>
      <p:sp>
        <p:nvSpPr>
          <p:cNvPr id="2" name="Content Placeholder 1"/>
          <p:cNvSpPr>
            <a:spLocks noGrp="1"/>
          </p:cNvSpPr>
          <p:nvPr>
            <p:ph sz="quarter" idx="17"/>
          </p:nvPr>
        </p:nvSpPr>
        <p:spPr/>
        <p:txBody>
          <a:bodyPr/>
          <a:lstStyle/>
          <a:p>
            <a:endParaRPr lang="en-US"/>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000" y="1872000"/>
            <a:ext cx="3420000" cy="3420000"/>
          </a:xfrm>
          <a:prstGeom prst="rect">
            <a:avLst/>
          </a:prstGeom>
        </p:spPr>
      </p:pic>
      <p:sp>
        <p:nvSpPr>
          <p:cNvPr id="5" name="Oval 4"/>
          <p:cNvSpPr/>
          <p:nvPr/>
        </p:nvSpPr>
        <p:spPr>
          <a:xfrm>
            <a:off x="4391980" y="2133168"/>
            <a:ext cx="2736000" cy="273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endCxn id="5" idx="0"/>
          </p:cNvCxnSpPr>
          <p:nvPr/>
        </p:nvCxnSpPr>
        <p:spPr>
          <a:xfrm flipH="1" flipV="1">
            <a:off x="5759980" y="2133168"/>
            <a:ext cx="152" cy="13622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111980" y="1758688"/>
            <a:ext cx="1296000" cy="307777"/>
          </a:xfrm>
          <a:prstGeom prst="rect">
            <a:avLst/>
          </a:prstGeom>
          <a:noFill/>
        </p:spPr>
        <p:txBody>
          <a:bodyPr wrap="square" rtlCol="0">
            <a:spAutoFit/>
          </a:bodyPr>
          <a:lstStyle/>
          <a:p>
            <a:pPr algn="ctr"/>
            <a:r>
              <a:rPr lang="en-US" sz="1400" smtClean="0"/>
              <a:t>Phasor</a:t>
            </a:r>
            <a:endParaRPr lang="en-US" sz="1400" dirty="0"/>
          </a:p>
        </p:txBody>
      </p:sp>
      <p:sp>
        <p:nvSpPr>
          <p:cNvPr id="19" name="Rectangle 18"/>
          <p:cNvSpPr/>
          <p:nvPr/>
        </p:nvSpPr>
        <p:spPr>
          <a:xfrm>
            <a:off x="1799692" y="2073249"/>
            <a:ext cx="2052228" cy="28443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a:off x="935596" y="5288100"/>
            <a:ext cx="864096" cy="39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31612" y="5398892"/>
            <a:ext cx="2232176" cy="307777"/>
          </a:xfrm>
          <a:prstGeom prst="rect">
            <a:avLst/>
          </a:prstGeom>
          <a:noFill/>
        </p:spPr>
        <p:txBody>
          <a:bodyPr wrap="square" rtlCol="0">
            <a:spAutoFit/>
          </a:bodyPr>
          <a:lstStyle/>
          <a:p>
            <a:pPr algn="ctr"/>
            <a:r>
              <a:rPr lang="en-US" sz="1400" smtClean="0"/>
              <a:t>Progress in time</a:t>
            </a:r>
            <a:endParaRPr lang="en-US" sz="1400" dirty="0"/>
          </a:p>
        </p:txBody>
      </p:sp>
      <p:sp>
        <p:nvSpPr>
          <p:cNvPr id="24" name="TextBox 23"/>
          <p:cNvSpPr txBox="1"/>
          <p:nvPr/>
        </p:nvSpPr>
        <p:spPr>
          <a:xfrm>
            <a:off x="7182834" y="1816305"/>
            <a:ext cx="1548591" cy="3323987"/>
          </a:xfrm>
          <a:prstGeom prst="rect">
            <a:avLst/>
          </a:prstGeom>
          <a:noFill/>
        </p:spPr>
        <p:txBody>
          <a:bodyPr wrap="square" rtlCol="0">
            <a:spAutoFit/>
          </a:bodyPr>
          <a:lstStyle/>
          <a:p>
            <a:r>
              <a:rPr lang="en-US" sz="1400" dirty="0" smtClean="0"/>
              <a:t>The </a:t>
            </a:r>
            <a:r>
              <a:rPr lang="en-US" sz="1400" dirty="0" err="1" smtClean="0"/>
              <a:t>phasor</a:t>
            </a:r>
            <a:r>
              <a:rPr lang="en-US" sz="1400" dirty="0" smtClean="0"/>
              <a:t> spins at a frequency of 1Hz (1 turn per second)</a:t>
            </a:r>
          </a:p>
          <a:p>
            <a:endParaRPr lang="en-US" sz="1400" dirty="0" smtClean="0"/>
          </a:p>
          <a:p>
            <a:r>
              <a:rPr lang="en-US" sz="1400" dirty="0" smtClean="0"/>
              <a:t>This results in a sinusoid of frequency 1</a:t>
            </a:r>
          </a:p>
          <a:p>
            <a:endParaRPr lang="en-US" sz="1400" dirty="0" smtClean="0"/>
          </a:p>
          <a:p>
            <a:r>
              <a:rPr lang="en-US" sz="1400" dirty="0" smtClean="0"/>
              <a:t>The sinusoid is drawn according to the location of the arrowhead and the time passed</a:t>
            </a:r>
            <a:endParaRPr lang="en-US" sz="1400" dirty="0"/>
          </a:p>
        </p:txBody>
      </p:sp>
      <p:cxnSp>
        <p:nvCxnSpPr>
          <p:cNvPr id="29" name="Straight Connector 28"/>
          <p:cNvCxnSpPr/>
          <p:nvPr/>
        </p:nvCxnSpPr>
        <p:spPr>
          <a:xfrm>
            <a:off x="1799692" y="2096852"/>
            <a:ext cx="3924436"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3944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The mathematics behind </a:t>
            </a:r>
            <a:r>
              <a:rPr lang="en-US" dirty="0" err="1" smtClean="0"/>
              <a:t>soundwaves</a:t>
            </a:r>
            <a:r>
              <a:rPr lang="en-US" dirty="0" smtClean="0"/>
              <a:t> are based on Trigonometry</a:t>
            </a:r>
            <a:endParaRPr lang="en-US" dirty="0"/>
          </a:p>
        </p:txBody>
      </p:sp>
      <p:sp>
        <p:nvSpPr>
          <p:cNvPr id="16" name="Content Placeholder 4"/>
          <p:cNvSpPr>
            <a:spLocks noGrp="1"/>
          </p:cNvSpPr>
          <p:nvPr>
            <p:ph sz="quarter" idx="17"/>
          </p:nvPr>
        </p:nvSpPr>
        <p:spPr>
          <a:xfrm>
            <a:off x="377825" y="5831815"/>
            <a:ext cx="8353600" cy="264185"/>
          </a:xfrm>
        </p:spPr>
        <p:txBody>
          <a:bodyPr/>
          <a:lstStyle/>
          <a:p>
            <a:r>
              <a:rPr lang="en-US" dirty="0"/>
              <a:t>Source: http://</a:t>
            </a:r>
            <a:r>
              <a:rPr lang="en-US" dirty="0" err="1"/>
              <a:t>cmc.music.columbia.edu</a:t>
            </a:r>
            <a:r>
              <a:rPr lang="en-US" dirty="0"/>
              <a:t>/</a:t>
            </a:r>
            <a:r>
              <a:rPr lang="en-US" dirty="0" err="1"/>
              <a:t>musicandcomputers</a:t>
            </a:r>
            <a:r>
              <a:rPr lang="en-US" dirty="0"/>
              <a:t>/</a:t>
            </a:r>
          </a:p>
        </p:txBody>
      </p:sp>
      <p:sp>
        <p:nvSpPr>
          <p:cNvPr id="2" name="Content Placeholder 1"/>
          <p:cNvSpPr>
            <a:spLocks noGrp="1"/>
          </p:cNvSpPr>
          <p:nvPr>
            <p:ph sz="quarter" idx="17"/>
          </p:nvPr>
        </p:nvSpPr>
        <p:spPr/>
        <p:txBody>
          <a:bodyPr/>
          <a:lstStyle/>
          <a:p>
            <a:endParaRPr lang="en-US"/>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000" y="1872000"/>
            <a:ext cx="3420000" cy="3420000"/>
          </a:xfrm>
          <a:prstGeom prst="rect">
            <a:avLst/>
          </a:prstGeom>
        </p:spPr>
      </p:pic>
      <p:sp>
        <p:nvSpPr>
          <p:cNvPr id="5" name="Oval 4"/>
          <p:cNvSpPr/>
          <p:nvPr/>
        </p:nvSpPr>
        <p:spPr>
          <a:xfrm>
            <a:off x="4391980" y="2133168"/>
            <a:ext cx="2736000" cy="273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endCxn id="5" idx="6"/>
          </p:cNvCxnSpPr>
          <p:nvPr/>
        </p:nvCxnSpPr>
        <p:spPr>
          <a:xfrm>
            <a:off x="5760132" y="3495408"/>
            <a:ext cx="1367848" cy="57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111980" y="1758688"/>
            <a:ext cx="1296000" cy="307777"/>
          </a:xfrm>
          <a:prstGeom prst="rect">
            <a:avLst/>
          </a:prstGeom>
          <a:noFill/>
        </p:spPr>
        <p:txBody>
          <a:bodyPr wrap="square" rtlCol="0">
            <a:spAutoFit/>
          </a:bodyPr>
          <a:lstStyle/>
          <a:p>
            <a:pPr algn="ctr"/>
            <a:r>
              <a:rPr lang="en-US" sz="1400" smtClean="0"/>
              <a:t>Phasor</a:t>
            </a:r>
            <a:endParaRPr lang="en-US" sz="1400" dirty="0"/>
          </a:p>
        </p:txBody>
      </p:sp>
      <p:sp>
        <p:nvSpPr>
          <p:cNvPr id="19" name="Rectangle 18"/>
          <p:cNvSpPr/>
          <p:nvPr/>
        </p:nvSpPr>
        <p:spPr>
          <a:xfrm>
            <a:off x="2464918" y="2073249"/>
            <a:ext cx="1387002" cy="28443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a:endCxn id="17" idx="2"/>
          </p:cNvCxnSpPr>
          <p:nvPr/>
        </p:nvCxnSpPr>
        <p:spPr>
          <a:xfrm>
            <a:off x="935596" y="5288100"/>
            <a:ext cx="1422404" cy="39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31612" y="5398892"/>
            <a:ext cx="2232176" cy="307777"/>
          </a:xfrm>
          <a:prstGeom prst="rect">
            <a:avLst/>
          </a:prstGeom>
          <a:noFill/>
        </p:spPr>
        <p:txBody>
          <a:bodyPr wrap="square" rtlCol="0">
            <a:spAutoFit/>
          </a:bodyPr>
          <a:lstStyle/>
          <a:p>
            <a:pPr algn="ctr"/>
            <a:r>
              <a:rPr lang="en-US" sz="1400" smtClean="0"/>
              <a:t>Progress in time</a:t>
            </a:r>
            <a:endParaRPr lang="en-US" sz="1400" dirty="0"/>
          </a:p>
        </p:txBody>
      </p:sp>
      <p:sp>
        <p:nvSpPr>
          <p:cNvPr id="24" name="TextBox 23"/>
          <p:cNvSpPr txBox="1"/>
          <p:nvPr/>
        </p:nvSpPr>
        <p:spPr>
          <a:xfrm>
            <a:off x="7182834" y="1816305"/>
            <a:ext cx="1548591" cy="3323987"/>
          </a:xfrm>
          <a:prstGeom prst="rect">
            <a:avLst/>
          </a:prstGeom>
          <a:noFill/>
        </p:spPr>
        <p:txBody>
          <a:bodyPr wrap="square" rtlCol="0">
            <a:spAutoFit/>
          </a:bodyPr>
          <a:lstStyle/>
          <a:p>
            <a:r>
              <a:rPr lang="en-US" sz="1400" dirty="0" smtClean="0"/>
              <a:t>The </a:t>
            </a:r>
            <a:r>
              <a:rPr lang="en-US" sz="1400" dirty="0" err="1" smtClean="0"/>
              <a:t>phasor</a:t>
            </a:r>
            <a:r>
              <a:rPr lang="en-US" sz="1400" dirty="0" smtClean="0"/>
              <a:t> spins at a frequency of 1Hz (1 turn per second)</a:t>
            </a:r>
          </a:p>
          <a:p>
            <a:endParaRPr lang="en-US" sz="1400" dirty="0" smtClean="0"/>
          </a:p>
          <a:p>
            <a:r>
              <a:rPr lang="en-US" sz="1400" dirty="0" smtClean="0"/>
              <a:t>This results in a sinusoid of frequency 1</a:t>
            </a:r>
          </a:p>
          <a:p>
            <a:endParaRPr lang="en-US" sz="1400" dirty="0" smtClean="0"/>
          </a:p>
          <a:p>
            <a:r>
              <a:rPr lang="en-US" sz="1400" dirty="0" smtClean="0"/>
              <a:t>The sinusoid is drawn according to the location of the arrowhead and the time passed</a:t>
            </a:r>
            <a:endParaRPr lang="en-US" sz="1400" dirty="0"/>
          </a:p>
        </p:txBody>
      </p:sp>
      <p:cxnSp>
        <p:nvCxnSpPr>
          <p:cNvPr id="29" name="Straight Connector 28"/>
          <p:cNvCxnSpPr/>
          <p:nvPr/>
        </p:nvCxnSpPr>
        <p:spPr>
          <a:xfrm flipV="1">
            <a:off x="2519772" y="3495408"/>
            <a:ext cx="3204356"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70494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6"/>
          </p:nvPr>
        </p:nvSpPr>
        <p:spPr/>
        <p:txBody>
          <a:bodyPr/>
          <a:lstStyle/>
          <a:p>
            <a:endParaRPr lang="en-US"/>
          </a:p>
        </p:txBody>
      </p:sp>
      <p:sp>
        <p:nvSpPr>
          <p:cNvPr id="4" name="Titel 3"/>
          <p:cNvSpPr>
            <a:spLocks noGrp="1"/>
          </p:cNvSpPr>
          <p:nvPr>
            <p:ph type="title"/>
          </p:nvPr>
        </p:nvSpPr>
        <p:spPr/>
        <p:txBody>
          <a:bodyPr/>
          <a:lstStyle/>
          <a:p>
            <a:r>
              <a:rPr lang="de-DE" dirty="0" smtClean="0"/>
              <a:t>Agenda</a:t>
            </a:r>
            <a:endParaRPr lang="en-US" dirty="0"/>
          </a:p>
        </p:txBody>
      </p:sp>
      <p:sp>
        <p:nvSpPr>
          <p:cNvPr id="5" name="Inhaltsplatzhalter 4"/>
          <p:cNvSpPr>
            <a:spLocks noGrp="1"/>
          </p:cNvSpPr>
          <p:nvPr>
            <p:ph sz="quarter" idx="17"/>
          </p:nvPr>
        </p:nvSpPr>
        <p:spPr/>
        <p:txBody>
          <a:bodyPr/>
          <a:lstStyle/>
          <a:p>
            <a:endParaRPr lang="en-US"/>
          </a:p>
        </p:txBody>
      </p:sp>
      <p:cxnSp>
        <p:nvCxnSpPr>
          <p:cNvPr id="7" name="Gerader Verbinder 6"/>
          <p:cNvCxnSpPr/>
          <p:nvPr/>
        </p:nvCxnSpPr>
        <p:spPr>
          <a:xfrm>
            <a:off x="827584" y="1773216"/>
            <a:ext cx="0" cy="3600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Gleichschenkliges Dreieck 7"/>
          <p:cNvSpPr/>
          <p:nvPr/>
        </p:nvSpPr>
        <p:spPr>
          <a:xfrm rot="5400000">
            <a:off x="827584" y="2639817"/>
            <a:ext cx="360040" cy="21602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feld 8"/>
          <p:cNvSpPr txBox="1"/>
          <p:nvPr/>
        </p:nvSpPr>
        <p:spPr>
          <a:xfrm>
            <a:off x="1223628" y="2549803"/>
            <a:ext cx="5364596" cy="2031325"/>
          </a:xfrm>
          <a:prstGeom prst="rect">
            <a:avLst/>
          </a:prstGeom>
          <a:noFill/>
        </p:spPr>
        <p:txBody>
          <a:bodyPr wrap="square" rtlCol="0">
            <a:spAutoFit/>
          </a:bodyPr>
          <a:lstStyle/>
          <a:p>
            <a:pPr marL="342900" indent="-342900">
              <a:buAutoNum type="arabicPeriod"/>
            </a:pPr>
            <a:r>
              <a:rPr lang="de-DE" dirty="0" smtClean="0"/>
              <a:t>Basic </a:t>
            </a:r>
            <a:r>
              <a:rPr lang="de-DE" dirty="0" err="1" smtClean="0"/>
              <a:t>concepts</a:t>
            </a:r>
            <a:r>
              <a:rPr lang="de-DE" dirty="0" smtClean="0"/>
              <a:t> </a:t>
            </a:r>
            <a:r>
              <a:rPr lang="de-DE" dirty="0" err="1" smtClean="0"/>
              <a:t>of</a:t>
            </a:r>
            <a:r>
              <a:rPr lang="de-DE" dirty="0" smtClean="0"/>
              <a:t> (digital) </a:t>
            </a:r>
            <a:r>
              <a:rPr lang="de-DE" dirty="0" err="1" smtClean="0"/>
              <a:t>sound</a:t>
            </a:r>
            <a:endParaRPr lang="de-DE" dirty="0" smtClean="0"/>
          </a:p>
          <a:p>
            <a:pPr marL="342900" indent="-342900">
              <a:buAutoNum type="arabicPeriod"/>
            </a:pPr>
            <a:endParaRPr lang="de-DE" dirty="0"/>
          </a:p>
          <a:p>
            <a:pPr marL="342900" indent="-342900">
              <a:buAutoNum type="arabicPeriod"/>
            </a:pPr>
            <a:endParaRPr lang="de-DE" dirty="0" smtClean="0"/>
          </a:p>
          <a:p>
            <a:pPr marL="342900" indent="-342900">
              <a:buAutoNum type="arabicPeriod"/>
            </a:pPr>
            <a:r>
              <a:rPr lang="de-DE" dirty="0" smtClean="0"/>
              <a:t>Fast Fourier Transform</a:t>
            </a:r>
          </a:p>
          <a:p>
            <a:pPr marL="342900" indent="-342900">
              <a:buAutoNum type="arabicPeriod"/>
            </a:pPr>
            <a:endParaRPr lang="de-DE" dirty="0"/>
          </a:p>
          <a:p>
            <a:pPr marL="342900" indent="-342900">
              <a:buAutoNum type="arabicPeriod"/>
            </a:pPr>
            <a:endParaRPr lang="de-DE" dirty="0" smtClean="0"/>
          </a:p>
          <a:p>
            <a:pPr marL="342900" indent="-342900">
              <a:buAutoNum type="arabicPeriod"/>
            </a:pPr>
            <a:r>
              <a:rPr lang="de-DE" dirty="0" smtClean="0"/>
              <a:t>Features </a:t>
            </a:r>
            <a:r>
              <a:rPr lang="de-DE" dirty="0" err="1" smtClean="0"/>
              <a:t>and</a:t>
            </a:r>
            <a:r>
              <a:rPr lang="de-DE" dirty="0" smtClean="0"/>
              <a:t> </a:t>
            </a:r>
            <a:r>
              <a:rPr lang="de-DE" dirty="0" err="1" smtClean="0"/>
              <a:t>application</a:t>
            </a:r>
            <a:r>
              <a:rPr lang="de-DE" dirty="0" smtClean="0"/>
              <a:t> </a:t>
            </a:r>
            <a:r>
              <a:rPr lang="de-DE" dirty="0" err="1" smtClean="0"/>
              <a:t>examples</a:t>
            </a:r>
            <a:endParaRPr lang="de-DE" dirty="0" smtClean="0"/>
          </a:p>
        </p:txBody>
      </p:sp>
    </p:spTree>
    <p:extLst>
      <p:ext uri="{BB962C8B-B14F-4D97-AF65-F5344CB8AC3E}">
        <p14:creationId xmlns:p14="http://schemas.microsoft.com/office/powerpoint/2010/main" val="7999587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The mathematics behind </a:t>
            </a:r>
            <a:r>
              <a:rPr lang="en-US" dirty="0" err="1" smtClean="0"/>
              <a:t>soundwaves</a:t>
            </a:r>
            <a:r>
              <a:rPr lang="en-US" dirty="0" smtClean="0"/>
              <a:t> are based on Trigonometry</a:t>
            </a:r>
            <a:endParaRPr lang="en-US" dirty="0"/>
          </a:p>
        </p:txBody>
      </p:sp>
      <p:sp>
        <p:nvSpPr>
          <p:cNvPr id="16" name="Content Placeholder 4"/>
          <p:cNvSpPr>
            <a:spLocks noGrp="1"/>
          </p:cNvSpPr>
          <p:nvPr>
            <p:ph sz="quarter" idx="17"/>
          </p:nvPr>
        </p:nvSpPr>
        <p:spPr>
          <a:xfrm>
            <a:off x="377825" y="5831815"/>
            <a:ext cx="8353600" cy="264185"/>
          </a:xfrm>
        </p:spPr>
        <p:txBody>
          <a:bodyPr/>
          <a:lstStyle/>
          <a:p>
            <a:r>
              <a:rPr lang="en-US" dirty="0"/>
              <a:t>Source: http://</a:t>
            </a:r>
            <a:r>
              <a:rPr lang="en-US" dirty="0" err="1"/>
              <a:t>cmc.music.columbia.edu</a:t>
            </a:r>
            <a:r>
              <a:rPr lang="en-US" dirty="0"/>
              <a:t>/</a:t>
            </a:r>
            <a:r>
              <a:rPr lang="en-US" dirty="0" err="1"/>
              <a:t>musicandcomputers</a:t>
            </a:r>
            <a:r>
              <a:rPr lang="en-US" dirty="0"/>
              <a:t>/</a:t>
            </a:r>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000" y="1872000"/>
            <a:ext cx="3420000" cy="3420000"/>
          </a:xfrm>
          <a:prstGeom prst="rect">
            <a:avLst/>
          </a:prstGeom>
        </p:spPr>
      </p:pic>
      <p:sp>
        <p:nvSpPr>
          <p:cNvPr id="5" name="Oval 4"/>
          <p:cNvSpPr/>
          <p:nvPr/>
        </p:nvSpPr>
        <p:spPr>
          <a:xfrm>
            <a:off x="4391980" y="2133168"/>
            <a:ext cx="2736000" cy="273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endCxn id="5" idx="4"/>
          </p:cNvCxnSpPr>
          <p:nvPr/>
        </p:nvCxnSpPr>
        <p:spPr>
          <a:xfrm flipH="1">
            <a:off x="5759980" y="3495408"/>
            <a:ext cx="152" cy="13737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111980" y="1758688"/>
            <a:ext cx="1296000" cy="307777"/>
          </a:xfrm>
          <a:prstGeom prst="rect">
            <a:avLst/>
          </a:prstGeom>
          <a:noFill/>
        </p:spPr>
        <p:txBody>
          <a:bodyPr wrap="square" rtlCol="0">
            <a:spAutoFit/>
          </a:bodyPr>
          <a:lstStyle/>
          <a:p>
            <a:pPr algn="ctr"/>
            <a:r>
              <a:rPr lang="en-US" sz="1400" smtClean="0"/>
              <a:t>Phasor</a:t>
            </a:r>
            <a:endParaRPr lang="en-US" sz="1400" dirty="0"/>
          </a:p>
        </p:txBody>
      </p:sp>
      <p:sp>
        <p:nvSpPr>
          <p:cNvPr id="19" name="Rectangle 18"/>
          <p:cNvSpPr/>
          <p:nvPr/>
        </p:nvSpPr>
        <p:spPr>
          <a:xfrm>
            <a:off x="3203848" y="2073249"/>
            <a:ext cx="648072" cy="28443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a:off x="935596" y="5288100"/>
            <a:ext cx="2268252" cy="39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31612" y="5398892"/>
            <a:ext cx="2232176" cy="307777"/>
          </a:xfrm>
          <a:prstGeom prst="rect">
            <a:avLst/>
          </a:prstGeom>
          <a:noFill/>
        </p:spPr>
        <p:txBody>
          <a:bodyPr wrap="square" rtlCol="0">
            <a:spAutoFit/>
          </a:bodyPr>
          <a:lstStyle/>
          <a:p>
            <a:pPr algn="ctr"/>
            <a:r>
              <a:rPr lang="en-US" sz="1400" smtClean="0"/>
              <a:t>Progress in time</a:t>
            </a:r>
            <a:endParaRPr lang="en-US" sz="1400" dirty="0"/>
          </a:p>
        </p:txBody>
      </p:sp>
      <p:sp>
        <p:nvSpPr>
          <p:cNvPr id="24" name="TextBox 23"/>
          <p:cNvSpPr txBox="1"/>
          <p:nvPr/>
        </p:nvSpPr>
        <p:spPr>
          <a:xfrm>
            <a:off x="7182834" y="1816305"/>
            <a:ext cx="1548591" cy="3323987"/>
          </a:xfrm>
          <a:prstGeom prst="rect">
            <a:avLst/>
          </a:prstGeom>
          <a:noFill/>
        </p:spPr>
        <p:txBody>
          <a:bodyPr wrap="square" rtlCol="0">
            <a:spAutoFit/>
          </a:bodyPr>
          <a:lstStyle/>
          <a:p>
            <a:r>
              <a:rPr lang="en-US" sz="1400" dirty="0" smtClean="0"/>
              <a:t>The </a:t>
            </a:r>
            <a:r>
              <a:rPr lang="en-US" sz="1400" dirty="0" err="1" smtClean="0"/>
              <a:t>phasor</a:t>
            </a:r>
            <a:r>
              <a:rPr lang="en-US" sz="1400" dirty="0" smtClean="0"/>
              <a:t> spins at a frequency of 1Hz (1 turn per second)</a:t>
            </a:r>
          </a:p>
          <a:p>
            <a:endParaRPr lang="en-US" sz="1400" dirty="0" smtClean="0"/>
          </a:p>
          <a:p>
            <a:r>
              <a:rPr lang="en-US" sz="1400" dirty="0" smtClean="0"/>
              <a:t>This results in a sinusoid of frequency 1</a:t>
            </a:r>
          </a:p>
          <a:p>
            <a:endParaRPr lang="en-US" sz="1400" dirty="0" smtClean="0"/>
          </a:p>
          <a:p>
            <a:r>
              <a:rPr lang="en-US" sz="1400" dirty="0" smtClean="0"/>
              <a:t>The sinusoid is drawn according to the location of the arrowhead and the time passed</a:t>
            </a:r>
            <a:endParaRPr lang="en-US" sz="1400" dirty="0"/>
          </a:p>
        </p:txBody>
      </p:sp>
      <p:cxnSp>
        <p:nvCxnSpPr>
          <p:cNvPr id="29" name="Straight Connector 28"/>
          <p:cNvCxnSpPr/>
          <p:nvPr/>
        </p:nvCxnSpPr>
        <p:spPr>
          <a:xfrm>
            <a:off x="3203848" y="4869168"/>
            <a:ext cx="2543460"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04960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The mathematics behind </a:t>
            </a:r>
            <a:r>
              <a:rPr lang="en-US" dirty="0" err="1" smtClean="0"/>
              <a:t>soundwaves</a:t>
            </a:r>
            <a:r>
              <a:rPr lang="en-US" dirty="0" smtClean="0"/>
              <a:t> are based on Trigonometry</a:t>
            </a:r>
            <a:endParaRPr lang="en-US" dirty="0"/>
          </a:p>
        </p:txBody>
      </p:sp>
      <p:sp>
        <p:nvSpPr>
          <p:cNvPr id="16" name="Content Placeholder 4"/>
          <p:cNvSpPr>
            <a:spLocks noGrp="1"/>
          </p:cNvSpPr>
          <p:nvPr>
            <p:ph sz="quarter" idx="17"/>
          </p:nvPr>
        </p:nvSpPr>
        <p:spPr>
          <a:xfrm>
            <a:off x="377825" y="5831815"/>
            <a:ext cx="8353600" cy="264185"/>
          </a:xfrm>
        </p:spPr>
        <p:txBody>
          <a:bodyPr/>
          <a:lstStyle/>
          <a:p>
            <a:r>
              <a:rPr lang="en-US" dirty="0"/>
              <a:t>Source: http://</a:t>
            </a:r>
            <a:r>
              <a:rPr lang="en-US" dirty="0" err="1"/>
              <a:t>cmc.music.columbia.edu</a:t>
            </a:r>
            <a:r>
              <a:rPr lang="en-US" dirty="0"/>
              <a:t>/</a:t>
            </a:r>
            <a:r>
              <a:rPr lang="en-US" dirty="0" err="1"/>
              <a:t>musicandcomputers</a:t>
            </a:r>
            <a:r>
              <a:rPr lang="en-US" dirty="0"/>
              <a:t>/</a:t>
            </a:r>
          </a:p>
        </p:txBody>
      </p:sp>
      <p:sp>
        <p:nvSpPr>
          <p:cNvPr id="2" name="Content Placeholder 1"/>
          <p:cNvSpPr>
            <a:spLocks noGrp="1"/>
          </p:cNvSpPr>
          <p:nvPr>
            <p:ph sz="quarter" idx="17"/>
          </p:nvPr>
        </p:nvSpPr>
        <p:spPr/>
        <p:txBody>
          <a:bodyPr/>
          <a:lstStyle/>
          <a:p>
            <a:endParaRPr lang="en-US"/>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000" y="1872000"/>
            <a:ext cx="3420000" cy="3420000"/>
          </a:xfrm>
          <a:prstGeom prst="rect">
            <a:avLst/>
          </a:prstGeom>
        </p:spPr>
      </p:pic>
      <p:sp>
        <p:nvSpPr>
          <p:cNvPr id="5" name="Oval 4"/>
          <p:cNvSpPr/>
          <p:nvPr/>
        </p:nvSpPr>
        <p:spPr>
          <a:xfrm>
            <a:off x="4391980" y="2133168"/>
            <a:ext cx="2736000" cy="273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endCxn id="5" idx="2"/>
          </p:cNvCxnSpPr>
          <p:nvPr/>
        </p:nvCxnSpPr>
        <p:spPr>
          <a:xfrm flipH="1">
            <a:off x="4391980" y="3495408"/>
            <a:ext cx="1368152" cy="57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111980" y="1758688"/>
            <a:ext cx="1296000" cy="307777"/>
          </a:xfrm>
          <a:prstGeom prst="rect">
            <a:avLst/>
          </a:prstGeom>
          <a:noFill/>
        </p:spPr>
        <p:txBody>
          <a:bodyPr wrap="square" rtlCol="0">
            <a:spAutoFit/>
          </a:bodyPr>
          <a:lstStyle/>
          <a:p>
            <a:pPr algn="ctr"/>
            <a:r>
              <a:rPr lang="en-US" sz="1400" smtClean="0"/>
              <a:t>Phasor</a:t>
            </a:r>
            <a:endParaRPr lang="en-US" sz="1400" dirty="0"/>
          </a:p>
        </p:txBody>
      </p:sp>
      <p:cxnSp>
        <p:nvCxnSpPr>
          <p:cNvPr id="20" name="Straight Arrow Connector 19"/>
          <p:cNvCxnSpPr/>
          <p:nvPr/>
        </p:nvCxnSpPr>
        <p:spPr>
          <a:xfrm>
            <a:off x="935596" y="5288100"/>
            <a:ext cx="2904654" cy="39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31612" y="5398892"/>
            <a:ext cx="2232176" cy="307777"/>
          </a:xfrm>
          <a:prstGeom prst="rect">
            <a:avLst/>
          </a:prstGeom>
          <a:noFill/>
        </p:spPr>
        <p:txBody>
          <a:bodyPr wrap="square" rtlCol="0">
            <a:spAutoFit/>
          </a:bodyPr>
          <a:lstStyle/>
          <a:p>
            <a:pPr algn="ctr"/>
            <a:r>
              <a:rPr lang="en-US" sz="1400" smtClean="0"/>
              <a:t>Progress in time</a:t>
            </a:r>
            <a:endParaRPr lang="en-US" sz="1400" dirty="0"/>
          </a:p>
        </p:txBody>
      </p:sp>
      <p:sp>
        <p:nvSpPr>
          <p:cNvPr id="24" name="TextBox 23"/>
          <p:cNvSpPr txBox="1"/>
          <p:nvPr/>
        </p:nvSpPr>
        <p:spPr>
          <a:xfrm>
            <a:off x="7182834" y="1816305"/>
            <a:ext cx="1548591" cy="3323987"/>
          </a:xfrm>
          <a:prstGeom prst="rect">
            <a:avLst/>
          </a:prstGeom>
          <a:noFill/>
        </p:spPr>
        <p:txBody>
          <a:bodyPr wrap="square" rtlCol="0">
            <a:spAutoFit/>
          </a:bodyPr>
          <a:lstStyle/>
          <a:p>
            <a:r>
              <a:rPr lang="en-US" sz="1400" dirty="0" smtClean="0"/>
              <a:t>The </a:t>
            </a:r>
            <a:r>
              <a:rPr lang="en-US" sz="1400" dirty="0" err="1" smtClean="0"/>
              <a:t>phasor</a:t>
            </a:r>
            <a:r>
              <a:rPr lang="en-US" sz="1400" dirty="0" smtClean="0"/>
              <a:t> spins at a frequency of 1Hz (1 turn per second)</a:t>
            </a:r>
          </a:p>
          <a:p>
            <a:endParaRPr lang="en-US" sz="1400" dirty="0" smtClean="0"/>
          </a:p>
          <a:p>
            <a:r>
              <a:rPr lang="en-US" sz="1400" dirty="0" smtClean="0"/>
              <a:t>This results in a sinusoid of frequency 1</a:t>
            </a:r>
          </a:p>
          <a:p>
            <a:endParaRPr lang="en-US" sz="1400" dirty="0" smtClean="0"/>
          </a:p>
          <a:p>
            <a:r>
              <a:rPr lang="en-US" sz="1400" dirty="0" smtClean="0"/>
              <a:t>The sinusoid is drawn according to the location of the arrowhead and the time passed</a:t>
            </a:r>
            <a:endParaRPr lang="en-US" sz="1400" dirty="0"/>
          </a:p>
        </p:txBody>
      </p:sp>
      <p:cxnSp>
        <p:nvCxnSpPr>
          <p:cNvPr id="29" name="Straight Connector 28"/>
          <p:cNvCxnSpPr>
            <a:endCxn id="5" idx="2"/>
          </p:cNvCxnSpPr>
          <p:nvPr/>
        </p:nvCxnSpPr>
        <p:spPr>
          <a:xfrm>
            <a:off x="3840250" y="3495408"/>
            <a:ext cx="551730"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63991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Sound waves can be easily manipulated based on sinus function</a:t>
            </a:r>
            <a:endParaRPr lang="en-US" dirty="0"/>
          </a:p>
        </p:txBody>
      </p:sp>
      <p:pic>
        <p:nvPicPr>
          <p:cNvPr id="14" name="Content Placeholder 13"/>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6085225" y="2088000"/>
            <a:ext cx="2700000" cy="2700000"/>
          </a:xfr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4537" y="2088000"/>
            <a:ext cx="2700000" cy="2700000"/>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850" y="2088000"/>
            <a:ext cx="2700000" cy="2700000"/>
          </a:xfrm>
          <a:prstGeom prst="rect">
            <a:avLst/>
          </a:prstGeom>
        </p:spPr>
      </p:pic>
      <mc:AlternateContent xmlns:mc="http://schemas.openxmlformats.org/markup-compatibility/2006" xmlns:a14="http://schemas.microsoft.com/office/drawing/2010/main">
        <mc:Choice Requires="a14">
          <p:sp>
            <p:nvSpPr>
              <p:cNvPr id="21" name="TextBox 20"/>
              <p:cNvSpPr txBox="1"/>
              <p:nvPr/>
            </p:nvSpPr>
            <p:spPr>
              <a:xfrm>
                <a:off x="683568" y="4920028"/>
                <a:ext cx="21487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charset="0"/>
                        </a:rPr>
                        <m:t>𝑓</m:t>
                      </m:r>
                      <m:d>
                        <m:dPr>
                          <m:ctrlPr>
                            <a:rPr lang="de-DE" b="0" i="1" smtClean="0">
                              <a:latin typeface="Cambria Math" charset="0"/>
                            </a:rPr>
                          </m:ctrlPr>
                        </m:dPr>
                        <m:e>
                          <m:r>
                            <a:rPr lang="de-DE" b="0" i="1" smtClean="0">
                              <a:latin typeface="Cambria Math" charset="0"/>
                            </a:rPr>
                            <m:t>𝑡</m:t>
                          </m:r>
                        </m:e>
                      </m:d>
                      <m:r>
                        <a:rPr lang="de-DE" b="0" i="1" smtClean="0">
                          <a:latin typeface="Cambria Math" charset="0"/>
                        </a:rPr>
                        <m:t>=</m:t>
                      </m:r>
                      <m:r>
                        <m:rPr>
                          <m:sty m:val="p"/>
                        </m:rPr>
                        <a:rPr lang="de-DE" b="0" i="0" smtClean="0">
                          <a:latin typeface="Cambria Math" charset="0"/>
                        </a:rPr>
                        <m:t>sin</m:t>
                      </m:r>
                      <m:r>
                        <a:rPr lang="de-DE" b="0" i="1" smtClean="0">
                          <a:latin typeface="Cambria Math" charset="0"/>
                        </a:rPr>
                        <m:t>⁡(2∗</m:t>
                      </m:r>
                      <m:r>
                        <a:rPr lang="de-DE" b="0" i="1" smtClean="0">
                          <a:latin typeface="Cambria Math" charset="0"/>
                        </a:rPr>
                        <m:t>𝛑</m:t>
                      </m:r>
                      <m:r>
                        <a:rPr lang="de-DE" b="0" i="1" smtClean="0">
                          <a:latin typeface="Cambria Math" charset="0"/>
                        </a:rPr>
                        <m:t>∗</m:t>
                      </m:r>
                      <m:r>
                        <a:rPr lang="de-DE" b="0" i="1" smtClean="0">
                          <a:latin typeface="Cambria Math" charset="0"/>
                        </a:rPr>
                        <m:t>𝑡</m:t>
                      </m:r>
                      <m:r>
                        <a:rPr lang="de-DE" b="0" i="1" smtClean="0">
                          <a:latin typeface="Cambria Math" charset="0"/>
                        </a:rPr>
                        <m:t>)</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683568" y="4920028"/>
                <a:ext cx="2148730" cy="276999"/>
              </a:xfrm>
              <a:prstGeom prst="rect">
                <a:avLst/>
              </a:prstGeom>
              <a:blipFill rotWithShape="0">
                <a:blip r:embed="rId5"/>
                <a:stretch>
                  <a:fillRect l="-1416" t="-141304" r="-1416" b="-1782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3368205" y="4920028"/>
                <a:ext cx="2491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charset="0"/>
                        </a:rPr>
                        <m:t>𝑓</m:t>
                      </m:r>
                      <m:d>
                        <m:dPr>
                          <m:ctrlPr>
                            <a:rPr lang="de-DE" b="0" i="1" smtClean="0">
                              <a:latin typeface="Cambria Math" charset="0"/>
                            </a:rPr>
                          </m:ctrlPr>
                        </m:dPr>
                        <m:e>
                          <m:r>
                            <a:rPr lang="de-DE" b="0" i="1" smtClean="0">
                              <a:latin typeface="Cambria Math" charset="0"/>
                            </a:rPr>
                            <m:t>𝑡</m:t>
                          </m:r>
                        </m:e>
                      </m:d>
                      <m:r>
                        <a:rPr lang="de-DE" b="0" i="1" smtClean="0">
                          <a:latin typeface="Cambria Math" charset="0"/>
                        </a:rPr>
                        <m:t>=</m:t>
                      </m:r>
                      <m:r>
                        <m:rPr>
                          <m:sty m:val="p"/>
                        </m:rPr>
                        <a:rPr lang="de-DE" b="0" i="0" smtClean="0">
                          <a:latin typeface="Cambria Math" charset="0"/>
                        </a:rPr>
                        <m:t>sin</m:t>
                      </m:r>
                      <m:r>
                        <a:rPr lang="de-DE" b="0" i="1" smtClean="0">
                          <a:latin typeface="Cambria Math" charset="0"/>
                        </a:rPr>
                        <m:t>⁡(5∗2∗</m:t>
                      </m:r>
                      <m:r>
                        <a:rPr lang="de-DE" b="0" i="1" smtClean="0">
                          <a:latin typeface="Cambria Math" charset="0"/>
                        </a:rPr>
                        <m:t>𝛑</m:t>
                      </m:r>
                      <m:r>
                        <a:rPr lang="de-DE" b="0" i="1" smtClean="0">
                          <a:latin typeface="Cambria Math" charset="0"/>
                        </a:rPr>
                        <m:t>∗</m:t>
                      </m:r>
                      <m:r>
                        <a:rPr lang="de-DE" b="0" i="1" smtClean="0">
                          <a:latin typeface="Cambria Math" charset="0"/>
                        </a:rPr>
                        <m:t>𝑡</m:t>
                      </m:r>
                      <m:r>
                        <a:rPr lang="de-DE" b="0" i="1" smtClean="0">
                          <a:latin typeface="Cambria Math" charset="0"/>
                        </a:rPr>
                        <m:t>)</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3368205" y="4920028"/>
                <a:ext cx="2491772" cy="276999"/>
              </a:xfrm>
              <a:prstGeom prst="rect">
                <a:avLst/>
              </a:prstGeom>
              <a:blipFill rotWithShape="0">
                <a:blip r:embed="rId6"/>
                <a:stretch>
                  <a:fillRect l="-1225" t="-141304" r="-1471" b="-1782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6286557" y="4925156"/>
                <a:ext cx="2491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charset="0"/>
                        </a:rPr>
                        <m:t>𝑓</m:t>
                      </m:r>
                      <m:d>
                        <m:dPr>
                          <m:ctrlPr>
                            <a:rPr lang="de-DE" b="0" i="1" smtClean="0">
                              <a:latin typeface="Cambria Math" charset="0"/>
                            </a:rPr>
                          </m:ctrlPr>
                        </m:dPr>
                        <m:e>
                          <m:r>
                            <a:rPr lang="de-DE" b="0" i="1" smtClean="0">
                              <a:latin typeface="Cambria Math" charset="0"/>
                            </a:rPr>
                            <m:t>𝑡</m:t>
                          </m:r>
                        </m:e>
                      </m:d>
                      <m:r>
                        <a:rPr lang="de-DE" b="0" i="1" smtClean="0">
                          <a:latin typeface="Cambria Math" charset="0"/>
                        </a:rPr>
                        <m:t>=</m:t>
                      </m:r>
                      <m:r>
                        <a:rPr lang="de-DE" b="0" i="0" smtClean="0">
                          <a:latin typeface="Cambria Math" charset="0"/>
                        </a:rPr>
                        <m:t>5∗</m:t>
                      </m:r>
                      <m:r>
                        <m:rPr>
                          <m:sty m:val="p"/>
                        </m:rPr>
                        <a:rPr lang="de-DE" b="0" i="0" smtClean="0">
                          <a:latin typeface="Cambria Math" charset="0"/>
                        </a:rPr>
                        <m:t>sin</m:t>
                      </m:r>
                      <m:r>
                        <a:rPr lang="de-DE" b="0" i="1" smtClean="0">
                          <a:latin typeface="Cambria Math" charset="0"/>
                        </a:rPr>
                        <m:t>⁡(2∗</m:t>
                      </m:r>
                      <m:r>
                        <a:rPr lang="de-DE" b="0" i="1" smtClean="0">
                          <a:latin typeface="Cambria Math" charset="0"/>
                        </a:rPr>
                        <m:t>𝛑</m:t>
                      </m:r>
                      <m:r>
                        <a:rPr lang="de-DE" b="0" i="1" smtClean="0">
                          <a:latin typeface="Cambria Math" charset="0"/>
                        </a:rPr>
                        <m:t>∗</m:t>
                      </m:r>
                      <m:r>
                        <a:rPr lang="de-DE" b="0" i="1" smtClean="0">
                          <a:latin typeface="Cambria Math" charset="0"/>
                        </a:rPr>
                        <m:t>𝑡</m:t>
                      </m:r>
                      <m:r>
                        <a:rPr lang="de-DE" b="0" i="1" smtClean="0">
                          <a:latin typeface="Cambria Math" charset="0"/>
                        </a:rPr>
                        <m:t>)</m:t>
                      </m:r>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6286557" y="4925156"/>
                <a:ext cx="2491772" cy="276999"/>
              </a:xfrm>
              <a:prstGeom prst="rect">
                <a:avLst/>
              </a:prstGeom>
              <a:blipFill rotWithShape="0">
                <a:blip r:embed="rId7"/>
                <a:stretch>
                  <a:fillRect l="-1222" t="-144444" r="-1222" b="-184444"/>
                </a:stretch>
              </a:blipFill>
            </p:spPr>
            <p:txBody>
              <a:bodyPr/>
              <a:lstStyle/>
              <a:p>
                <a:r>
                  <a:rPr lang="en-US">
                    <a:noFill/>
                  </a:rPr>
                  <a:t> </a:t>
                </a:r>
              </a:p>
            </p:txBody>
          </p:sp>
        </mc:Fallback>
      </mc:AlternateContent>
    </p:spTree>
    <p:extLst>
      <p:ext uri="{BB962C8B-B14F-4D97-AF65-F5344CB8AC3E}">
        <p14:creationId xmlns:p14="http://schemas.microsoft.com/office/powerpoint/2010/main" val="11334990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Sound waves can Also be phase-shifted</a:t>
            </a:r>
            <a:endParaRPr lang="en-US" dirty="0"/>
          </a:p>
        </p:txBody>
      </p:sp>
      <p:pic>
        <p:nvPicPr>
          <p:cNvPr id="5" name="Content Placeholder 4"/>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4968000" y="1872000"/>
            <a:ext cx="3420000" cy="3420000"/>
          </a:xfrm>
        </p:spPr>
      </p:pic>
      <p:grpSp>
        <p:nvGrpSpPr>
          <p:cNvPr id="16" name="Group 15"/>
          <p:cNvGrpSpPr/>
          <p:nvPr/>
        </p:nvGrpSpPr>
        <p:grpSpPr>
          <a:xfrm>
            <a:off x="358775" y="1393031"/>
            <a:ext cx="3889189" cy="307777"/>
            <a:chOff x="358775" y="1609055"/>
            <a:chExt cx="3889189" cy="307777"/>
          </a:xfrm>
        </p:grpSpPr>
        <p:cxnSp>
          <p:nvCxnSpPr>
            <p:cNvPr id="17" name="Straight Connector 16"/>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a:off x="358775" y="1609055"/>
                  <a:ext cx="3889189"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de-DE" sz="1400" b="1" i="1" smtClean="0">
                            <a:latin typeface="Cambria Math" charset="0"/>
                          </a:rPr>
                          <m:t>𝒇</m:t>
                        </m:r>
                        <m:d>
                          <m:dPr>
                            <m:ctrlPr>
                              <a:rPr lang="de-DE" sz="1400" b="1" i="1" smtClean="0">
                                <a:latin typeface="Cambria Math" charset="0"/>
                              </a:rPr>
                            </m:ctrlPr>
                          </m:dPr>
                          <m:e>
                            <m:r>
                              <a:rPr lang="de-DE" sz="1400" b="1" i="1" smtClean="0">
                                <a:latin typeface="Cambria Math" charset="0"/>
                              </a:rPr>
                              <m:t>𝒕</m:t>
                            </m:r>
                          </m:e>
                        </m:d>
                        <m:r>
                          <a:rPr lang="de-DE" sz="1400" b="1" i="1" smtClean="0">
                            <a:latin typeface="Cambria Math" charset="0"/>
                          </a:rPr>
                          <m:t>=</m:t>
                        </m:r>
                        <m:r>
                          <a:rPr lang="de-DE" sz="1400" b="1" i="0" smtClean="0">
                            <a:latin typeface="Cambria Math" charset="0"/>
                          </a:rPr>
                          <m:t>𝐬𝐢𝐧</m:t>
                        </m:r>
                        <m:r>
                          <a:rPr lang="de-DE" sz="1400" b="1" i="1" smtClean="0">
                            <a:latin typeface="Cambria Math" charset="0"/>
                          </a:rPr>
                          <m:t>(</m:t>
                        </m:r>
                        <m:r>
                          <a:rPr lang="de-DE" sz="1400" b="1" i="1" smtClean="0">
                            <a:latin typeface="Cambria Math" charset="0"/>
                          </a:rPr>
                          <m:t>𝟐</m:t>
                        </m:r>
                        <m:r>
                          <a:rPr lang="de-DE" sz="1400" b="1" i="1" smtClean="0">
                            <a:latin typeface="Cambria Math" charset="0"/>
                          </a:rPr>
                          <m:t>∗</m:t>
                        </m:r>
                        <m:r>
                          <a:rPr lang="de-DE" sz="1400" b="1" i="1" smtClean="0">
                            <a:latin typeface="Cambria Math" charset="0"/>
                            <a:ea typeface="Cambria Math" charset="0"/>
                            <a:cs typeface="Cambria Math" charset="0"/>
                          </a:rPr>
                          <m:t>𝝅</m:t>
                        </m:r>
                        <m:r>
                          <a:rPr lang="de-DE" sz="1400" b="1" i="1" smtClean="0">
                            <a:latin typeface="Cambria Math" charset="0"/>
                            <a:ea typeface="Cambria Math" charset="0"/>
                            <a:cs typeface="Cambria Math" charset="0"/>
                          </a:rPr>
                          <m:t>∗</m:t>
                        </m:r>
                        <m:r>
                          <a:rPr lang="de-DE" sz="1400" b="1" i="1" smtClean="0">
                            <a:latin typeface="Cambria Math" charset="0"/>
                            <a:ea typeface="Cambria Math" charset="0"/>
                            <a:cs typeface="Cambria Math" charset="0"/>
                          </a:rPr>
                          <m:t>𝒕</m:t>
                        </m:r>
                        <m:r>
                          <a:rPr lang="de-DE" sz="1400" b="1" i="1" smtClean="0">
                            <a:latin typeface="Cambria Math" charset="0"/>
                            <a:ea typeface="Cambria Math" charset="0"/>
                            <a:cs typeface="Cambria Math" charset="0"/>
                          </a:rPr>
                          <m:t>+</m:t>
                        </m:r>
                        <m:r>
                          <a:rPr lang="de-DE" sz="1400" b="1" i="1">
                            <a:latin typeface="Cambria Math" charset="0"/>
                            <a:ea typeface="Cambria Math" charset="0"/>
                            <a:cs typeface="Cambria Math" charset="0"/>
                          </a:rPr>
                          <m:t>𝝅</m:t>
                        </m:r>
                        <m:r>
                          <a:rPr lang="de-DE" sz="1400" b="1" i="1" smtClean="0">
                            <a:latin typeface="Cambria Math" charset="0"/>
                            <a:ea typeface="Cambria Math" charset="0"/>
                            <a:cs typeface="Cambria Math" charset="0"/>
                          </a:rPr>
                          <m:t>/</m:t>
                        </m:r>
                        <m:r>
                          <a:rPr lang="de-DE" sz="1400" b="1" i="1" smtClean="0">
                            <a:latin typeface="Cambria Math" charset="0"/>
                            <a:ea typeface="Cambria Math" charset="0"/>
                            <a:cs typeface="Cambria Math" charset="0"/>
                          </a:rPr>
                          <m:t>𝟐</m:t>
                        </m:r>
                        <m:r>
                          <a:rPr lang="de-DE" sz="1400" b="1" i="1" smtClean="0">
                            <a:latin typeface="Cambria Math" charset="0"/>
                            <a:ea typeface="Cambria Math" charset="0"/>
                            <a:cs typeface="Cambria Math" charset="0"/>
                          </a:rPr>
                          <m:t>)</m:t>
                        </m:r>
                      </m:oMath>
                    </m:oMathPara>
                  </a14:m>
                  <a:endParaRPr lang="en-US" sz="1400" b="1" dirty="0"/>
                </a:p>
              </p:txBody>
            </p:sp>
          </mc:Choice>
          <mc:Fallback xmlns="">
            <p:sp>
              <p:nvSpPr>
                <p:cNvPr id="18" name="TextBox 17"/>
                <p:cNvSpPr txBox="1">
                  <a:spLocks noRot="1" noChangeAspect="1" noMove="1" noResize="1" noEditPoints="1" noAdjustHandles="1" noChangeArrowheads="1" noChangeShapeType="1" noTextEdit="1"/>
                </p:cNvSpPr>
                <p:nvPr/>
              </p:nvSpPr>
              <p:spPr>
                <a:xfrm>
                  <a:off x="358775" y="1609055"/>
                  <a:ext cx="3889189" cy="307777"/>
                </a:xfrm>
                <a:prstGeom prst="rect">
                  <a:avLst/>
                </a:prstGeom>
                <a:blipFill rotWithShape="0">
                  <a:blip r:embed="rId3"/>
                  <a:stretch>
                    <a:fillRect b="-12000"/>
                  </a:stretch>
                </a:blipFill>
              </p:spPr>
              <p:txBody>
                <a:bodyPr/>
                <a:lstStyle/>
                <a:p>
                  <a:r>
                    <a:rPr lang="en-US">
                      <a:noFill/>
                    </a:rPr>
                    <a:t> </a:t>
                  </a:r>
                </a:p>
              </p:txBody>
            </p:sp>
          </mc:Fallback>
        </mc:AlternateContent>
      </p:grpSp>
      <p:grpSp>
        <p:nvGrpSpPr>
          <p:cNvPr id="20" name="Group 19"/>
          <p:cNvGrpSpPr/>
          <p:nvPr/>
        </p:nvGrpSpPr>
        <p:grpSpPr>
          <a:xfrm>
            <a:off x="4896036" y="1393030"/>
            <a:ext cx="3889189" cy="307777"/>
            <a:chOff x="358775" y="1609055"/>
            <a:chExt cx="3889189" cy="307777"/>
          </a:xfrm>
        </p:grpSpPr>
        <p:cxnSp>
          <p:nvCxnSpPr>
            <p:cNvPr id="23" name="Straight Connector 22"/>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p:cNvSpPr txBox="1"/>
                <p:nvPr/>
              </p:nvSpPr>
              <p:spPr>
                <a:xfrm>
                  <a:off x="358775" y="1609055"/>
                  <a:ext cx="3889189"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de-DE" sz="1400" b="1" i="1" dirty="0" smtClean="0">
                            <a:latin typeface="Cambria Math" charset="0"/>
                          </a:rPr>
                          <m:t>𝒇</m:t>
                        </m:r>
                        <m:d>
                          <m:dPr>
                            <m:ctrlPr>
                              <a:rPr lang="de-DE" sz="1400" b="1" i="1" dirty="0" smtClean="0">
                                <a:latin typeface="Cambria Math" charset="0"/>
                              </a:rPr>
                            </m:ctrlPr>
                          </m:dPr>
                          <m:e>
                            <m:r>
                              <a:rPr lang="de-DE" sz="1400" b="1" i="1" dirty="0" smtClean="0">
                                <a:latin typeface="Cambria Math" charset="0"/>
                              </a:rPr>
                              <m:t>𝒕</m:t>
                            </m:r>
                          </m:e>
                        </m:d>
                        <m:r>
                          <a:rPr lang="de-DE" sz="1400" b="1" i="1" dirty="0" smtClean="0">
                            <a:latin typeface="Cambria Math" charset="0"/>
                          </a:rPr>
                          <m:t>=</m:t>
                        </m:r>
                        <m:r>
                          <a:rPr lang="de-DE" sz="1400" b="1" i="0" dirty="0" smtClean="0">
                            <a:latin typeface="Cambria Math" charset="0"/>
                          </a:rPr>
                          <m:t>𝐜𝐨𝐬</m:t>
                        </m:r>
                        <m:r>
                          <a:rPr lang="de-DE" sz="1400" b="1" i="1" dirty="0" smtClean="0">
                            <a:latin typeface="Cambria Math" charset="0"/>
                          </a:rPr>
                          <m:t>(</m:t>
                        </m:r>
                        <m:r>
                          <a:rPr lang="de-DE" sz="1400" b="1" i="1" dirty="0" smtClean="0">
                            <a:latin typeface="Cambria Math" charset="0"/>
                          </a:rPr>
                          <m:t>𝟐</m:t>
                        </m:r>
                        <m:r>
                          <a:rPr lang="de-DE" sz="1400" b="1" i="1" dirty="0" smtClean="0">
                            <a:latin typeface="Cambria Math" charset="0"/>
                          </a:rPr>
                          <m:t>∗</m:t>
                        </m:r>
                        <m:r>
                          <a:rPr lang="de-DE" sz="1400" b="1" i="1" dirty="0" smtClean="0">
                            <a:latin typeface="Cambria Math" charset="0"/>
                            <a:ea typeface="Cambria Math" charset="0"/>
                            <a:cs typeface="Cambria Math" charset="0"/>
                          </a:rPr>
                          <m:t>𝝅</m:t>
                        </m:r>
                        <m:r>
                          <a:rPr lang="de-DE" sz="1400" b="1" i="1" dirty="0" smtClean="0">
                            <a:latin typeface="Cambria Math" charset="0"/>
                            <a:ea typeface="Cambria Math" charset="0"/>
                            <a:cs typeface="Cambria Math" charset="0"/>
                          </a:rPr>
                          <m:t>∗</m:t>
                        </m:r>
                        <m:r>
                          <a:rPr lang="de-DE" sz="1400" b="1" i="1" dirty="0" smtClean="0">
                            <a:latin typeface="Cambria Math" charset="0"/>
                            <a:ea typeface="Cambria Math" charset="0"/>
                            <a:cs typeface="Cambria Math" charset="0"/>
                          </a:rPr>
                          <m:t>𝒕</m:t>
                        </m:r>
                        <m:r>
                          <a:rPr lang="de-DE" sz="1400" b="1" i="1" dirty="0" smtClean="0">
                            <a:latin typeface="Cambria Math" charset="0"/>
                            <a:ea typeface="Cambria Math" charset="0"/>
                            <a:cs typeface="Cambria Math" charset="0"/>
                          </a:rPr>
                          <m:t>)</m:t>
                        </m:r>
                      </m:oMath>
                    </m:oMathPara>
                  </a14:m>
                  <a:endParaRPr lang="en-US" sz="1400" b="1" dirty="0"/>
                </a:p>
              </p:txBody>
            </p:sp>
          </mc:Choice>
          <mc:Fallback xmlns="">
            <p:sp>
              <p:nvSpPr>
                <p:cNvPr id="24" name="TextBox 23"/>
                <p:cNvSpPr txBox="1">
                  <a:spLocks noRot="1" noChangeAspect="1" noMove="1" noResize="1" noEditPoints="1" noAdjustHandles="1" noChangeArrowheads="1" noChangeShapeType="1" noTextEdit="1"/>
                </p:cNvSpPr>
                <p:nvPr/>
              </p:nvSpPr>
              <p:spPr>
                <a:xfrm>
                  <a:off x="358775" y="1609055"/>
                  <a:ext cx="3889189" cy="307777"/>
                </a:xfrm>
                <a:prstGeom prst="rect">
                  <a:avLst/>
                </a:prstGeom>
                <a:blipFill rotWithShape="0">
                  <a:blip r:embed="rId5"/>
                  <a:stretch>
                    <a:fillRect b="-12000"/>
                  </a:stretch>
                </a:blipFill>
              </p:spPr>
              <p:txBody>
                <a:bodyPr/>
                <a:lstStyle/>
                <a:p>
                  <a:r>
                    <a:rPr lang="en-US">
                      <a:noFill/>
                    </a:rPr>
                    <a:t> </a:t>
                  </a:r>
                </a:p>
              </p:txBody>
            </p:sp>
          </mc:Fallback>
        </mc:AlternateContent>
      </p:grpSp>
      <p:pic>
        <p:nvPicPr>
          <p:cNvPr id="7" name="Content Placeholder 6"/>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648000" y="1872000"/>
            <a:ext cx="3420000" cy="3420000"/>
          </a:xfrm>
        </p:spPr>
      </p:pic>
    </p:spTree>
    <p:extLst>
      <p:ext uri="{BB962C8B-B14F-4D97-AF65-F5344CB8AC3E}">
        <p14:creationId xmlns:p14="http://schemas.microsoft.com/office/powerpoint/2010/main" val="11802195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6"/>
          </p:nvPr>
        </p:nvSpPr>
        <p:spPr/>
        <p:txBody>
          <a:bodyPr/>
          <a:lstStyle/>
          <a:p>
            <a:endParaRPr lang="en-US"/>
          </a:p>
        </p:txBody>
      </p:sp>
      <p:sp>
        <p:nvSpPr>
          <p:cNvPr id="4" name="Titel 3"/>
          <p:cNvSpPr>
            <a:spLocks noGrp="1"/>
          </p:cNvSpPr>
          <p:nvPr>
            <p:ph type="title"/>
          </p:nvPr>
        </p:nvSpPr>
        <p:spPr/>
        <p:txBody>
          <a:bodyPr/>
          <a:lstStyle/>
          <a:p>
            <a:r>
              <a:rPr lang="de-DE" dirty="0" smtClean="0"/>
              <a:t>Agenda</a:t>
            </a:r>
            <a:endParaRPr lang="en-US" dirty="0"/>
          </a:p>
        </p:txBody>
      </p:sp>
      <p:sp>
        <p:nvSpPr>
          <p:cNvPr id="5" name="Inhaltsplatzhalter 4"/>
          <p:cNvSpPr>
            <a:spLocks noGrp="1"/>
          </p:cNvSpPr>
          <p:nvPr>
            <p:ph sz="quarter" idx="17"/>
          </p:nvPr>
        </p:nvSpPr>
        <p:spPr/>
        <p:txBody>
          <a:bodyPr/>
          <a:lstStyle/>
          <a:p>
            <a:endParaRPr lang="en-US"/>
          </a:p>
        </p:txBody>
      </p:sp>
      <p:cxnSp>
        <p:nvCxnSpPr>
          <p:cNvPr id="7" name="Gerader Verbinder 6"/>
          <p:cNvCxnSpPr/>
          <p:nvPr/>
        </p:nvCxnSpPr>
        <p:spPr>
          <a:xfrm>
            <a:off x="827584" y="1773216"/>
            <a:ext cx="0" cy="3600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Gleichschenkliges Dreieck 7"/>
          <p:cNvSpPr/>
          <p:nvPr/>
        </p:nvSpPr>
        <p:spPr>
          <a:xfrm rot="5400000">
            <a:off x="827584" y="3465004"/>
            <a:ext cx="360040" cy="21602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feld 8"/>
          <p:cNvSpPr txBox="1"/>
          <p:nvPr/>
        </p:nvSpPr>
        <p:spPr>
          <a:xfrm>
            <a:off x="1223628" y="2549803"/>
            <a:ext cx="5364596" cy="2031325"/>
          </a:xfrm>
          <a:prstGeom prst="rect">
            <a:avLst/>
          </a:prstGeom>
          <a:noFill/>
        </p:spPr>
        <p:txBody>
          <a:bodyPr wrap="square" rtlCol="0">
            <a:spAutoFit/>
          </a:bodyPr>
          <a:lstStyle/>
          <a:p>
            <a:pPr marL="342900" indent="-342900">
              <a:buAutoNum type="arabicPeriod"/>
            </a:pPr>
            <a:r>
              <a:rPr lang="de-DE" dirty="0" smtClean="0"/>
              <a:t>Basic </a:t>
            </a:r>
            <a:r>
              <a:rPr lang="de-DE" dirty="0" err="1" smtClean="0"/>
              <a:t>concepts</a:t>
            </a:r>
            <a:r>
              <a:rPr lang="de-DE" dirty="0" smtClean="0"/>
              <a:t> </a:t>
            </a:r>
            <a:r>
              <a:rPr lang="de-DE" dirty="0" err="1" smtClean="0"/>
              <a:t>of</a:t>
            </a:r>
            <a:r>
              <a:rPr lang="de-DE" dirty="0" smtClean="0"/>
              <a:t> (digital) </a:t>
            </a:r>
            <a:r>
              <a:rPr lang="de-DE" dirty="0" err="1" smtClean="0"/>
              <a:t>sound</a:t>
            </a:r>
            <a:endParaRPr lang="de-DE" dirty="0" smtClean="0"/>
          </a:p>
          <a:p>
            <a:pPr marL="342900" indent="-342900">
              <a:buAutoNum type="arabicPeriod"/>
            </a:pPr>
            <a:endParaRPr lang="de-DE" dirty="0"/>
          </a:p>
          <a:p>
            <a:pPr marL="342900" indent="-342900">
              <a:buAutoNum type="arabicPeriod"/>
            </a:pPr>
            <a:endParaRPr lang="de-DE" dirty="0" smtClean="0"/>
          </a:p>
          <a:p>
            <a:pPr marL="342900" indent="-342900">
              <a:buAutoNum type="arabicPeriod"/>
            </a:pPr>
            <a:r>
              <a:rPr lang="de-DE" dirty="0" smtClean="0"/>
              <a:t>Fast Fourier Transform</a:t>
            </a:r>
          </a:p>
          <a:p>
            <a:pPr marL="342900" indent="-342900">
              <a:buAutoNum type="arabicPeriod"/>
            </a:pPr>
            <a:endParaRPr lang="de-DE" dirty="0"/>
          </a:p>
          <a:p>
            <a:pPr marL="342900" indent="-342900">
              <a:buAutoNum type="arabicPeriod"/>
            </a:pPr>
            <a:endParaRPr lang="de-DE" dirty="0" smtClean="0"/>
          </a:p>
          <a:p>
            <a:pPr marL="342900" indent="-342900">
              <a:buAutoNum type="arabicPeriod"/>
            </a:pPr>
            <a:r>
              <a:rPr lang="de-DE" dirty="0" smtClean="0"/>
              <a:t>Features </a:t>
            </a:r>
            <a:r>
              <a:rPr lang="de-DE" dirty="0" err="1" smtClean="0"/>
              <a:t>and</a:t>
            </a:r>
            <a:r>
              <a:rPr lang="de-DE" dirty="0" smtClean="0"/>
              <a:t> </a:t>
            </a:r>
            <a:r>
              <a:rPr lang="de-DE" dirty="0" err="1" smtClean="0"/>
              <a:t>application</a:t>
            </a:r>
            <a:r>
              <a:rPr lang="de-DE" dirty="0" smtClean="0"/>
              <a:t> </a:t>
            </a:r>
            <a:r>
              <a:rPr lang="de-DE" dirty="0" err="1" smtClean="0"/>
              <a:t>examples</a:t>
            </a:r>
            <a:endParaRPr lang="de-DE" dirty="0" smtClean="0"/>
          </a:p>
        </p:txBody>
      </p:sp>
    </p:spTree>
    <p:extLst>
      <p:ext uri="{BB962C8B-B14F-4D97-AF65-F5344CB8AC3E}">
        <p14:creationId xmlns:p14="http://schemas.microsoft.com/office/powerpoint/2010/main" val="11690906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Stored samples do not directly yield useful features</a:t>
            </a:r>
            <a:endParaRPr lang="en-US" dirty="0"/>
          </a:p>
        </p:txBody>
      </p:sp>
      <p:grpSp>
        <p:nvGrpSpPr>
          <p:cNvPr id="17" name="Group 16"/>
          <p:cNvGrpSpPr/>
          <p:nvPr/>
        </p:nvGrpSpPr>
        <p:grpSpPr>
          <a:xfrm>
            <a:off x="358775" y="1393031"/>
            <a:ext cx="3889189" cy="307777"/>
            <a:chOff x="358775" y="1609055"/>
            <a:chExt cx="3889189" cy="307777"/>
          </a:xfrm>
        </p:grpSpPr>
        <p:cxnSp>
          <p:nvCxnSpPr>
            <p:cNvPr id="18" name="Straight Connector 17"/>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58775" y="1609055"/>
              <a:ext cx="3889189" cy="307777"/>
            </a:xfrm>
            <a:prstGeom prst="rect">
              <a:avLst/>
            </a:prstGeom>
            <a:noFill/>
          </p:spPr>
          <p:txBody>
            <a:bodyPr wrap="square" rtlCol="0">
              <a:spAutoFit/>
            </a:bodyPr>
            <a:lstStyle/>
            <a:p>
              <a:pPr algn="ctr"/>
              <a:r>
                <a:rPr lang="en-US" sz="1400" b="1" dirty="0" smtClean="0"/>
                <a:t>More complex wave form</a:t>
              </a:r>
              <a:endParaRPr lang="en-US" sz="1400" b="1" dirty="0"/>
            </a:p>
          </p:txBody>
        </p:sp>
      </p:grpSp>
      <p:grpSp>
        <p:nvGrpSpPr>
          <p:cNvPr id="22" name="Group 21"/>
          <p:cNvGrpSpPr/>
          <p:nvPr/>
        </p:nvGrpSpPr>
        <p:grpSpPr>
          <a:xfrm>
            <a:off x="4896036" y="1393030"/>
            <a:ext cx="3889189" cy="307777"/>
            <a:chOff x="358775" y="1609055"/>
            <a:chExt cx="3889189" cy="307777"/>
          </a:xfrm>
        </p:grpSpPr>
        <p:cxnSp>
          <p:nvCxnSpPr>
            <p:cNvPr id="23" name="Straight Connector 22"/>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58775" y="1609055"/>
              <a:ext cx="3889189" cy="307777"/>
            </a:xfrm>
            <a:prstGeom prst="rect">
              <a:avLst/>
            </a:prstGeom>
            <a:noFill/>
          </p:spPr>
          <p:txBody>
            <a:bodyPr wrap="square" rtlCol="0">
              <a:spAutoFit/>
            </a:bodyPr>
            <a:lstStyle/>
            <a:p>
              <a:pPr algn="ctr"/>
              <a:r>
                <a:rPr lang="en-US" sz="1400" b="1" dirty="0" smtClean="0"/>
                <a:t>Samples stored in 8 bits</a:t>
              </a:r>
              <a:r>
                <a:rPr lang="en-US" sz="1400" b="1" baseline="30000" dirty="0" smtClean="0"/>
                <a:t>1</a:t>
              </a:r>
              <a:endParaRPr lang="en-US" sz="1400" b="1" baseline="30000" dirty="0"/>
            </a:p>
          </p:txBody>
        </p:sp>
      </p:grpSp>
      <p:graphicFrame>
        <p:nvGraphicFramePr>
          <p:cNvPr id="10" name="Table 9"/>
          <p:cNvGraphicFramePr>
            <a:graphicFrameLocks noGrp="1"/>
          </p:cNvGraphicFramePr>
          <p:nvPr>
            <p:extLst>
              <p:ext uri="{D42A27DB-BD31-4B8C-83A1-F6EECF244321}">
                <p14:modId xmlns:p14="http://schemas.microsoft.com/office/powerpoint/2010/main" val="999463328"/>
              </p:ext>
            </p:extLst>
          </p:nvPr>
        </p:nvGraphicFramePr>
        <p:xfrm>
          <a:off x="5580112" y="2027818"/>
          <a:ext cx="2232248" cy="1854200"/>
        </p:xfrm>
        <a:graphic>
          <a:graphicData uri="http://schemas.openxmlformats.org/drawingml/2006/table">
            <a:tbl>
              <a:tblPr firstRow="1" bandRow="1">
                <a:tableStyleId>{5C22544A-7EE6-4342-B048-85BDC9FD1C3A}</a:tableStyleId>
              </a:tblPr>
              <a:tblGrid>
                <a:gridCol w="1116124"/>
                <a:gridCol w="1116124"/>
              </a:tblGrid>
              <a:tr h="370840">
                <a:tc>
                  <a:txBody>
                    <a:bodyPr/>
                    <a:lstStyle/>
                    <a:p>
                      <a:r>
                        <a:rPr lang="hr-HR" sz="1400" b="0" dirty="0" smtClean="0">
                          <a:solidFill>
                            <a:schemeClr val="tx1"/>
                          </a:solidFill>
                        </a:rPr>
                        <a:t>4.627451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r>
                        <a:rPr lang="is-IS" sz="1400" b="0" dirty="0" smtClean="0">
                          <a:solidFill>
                            <a:schemeClr val="tx1"/>
                          </a:solidFill>
                        </a:rPr>
                        <a:t>4.215686</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r>
              <a:tr h="370840">
                <a:tc>
                  <a:txBody>
                    <a:bodyPr/>
                    <a:lstStyle/>
                    <a:p>
                      <a:r>
                        <a:rPr lang="hr-HR" sz="1400" b="0" dirty="0" smtClean="0">
                          <a:solidFill>
                            <a:schemeClr val="tx1"/>
                          </a:solidFill>
                        </a:rPr>
                        <a:t>7.098039</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r>
                        <a:rPr lang="hr-HR" sz="1400" b="0" dirty="0" smtClean="0">
                          <a:solidFill>
                            <a:schemeClr val="tx1"/>
                          </a:solidFill>
                        </a:rPr>
                        <a:t>-</a:t>
                      </a:r>
                      <a:r>
                        <a:rPr lang="nb-NO" sz="1400" b="0" dirty="0" smtClean="0">
                          <a:solidFill>
                            <a:schemeClr val="tx1"/>
                          </a:solidFill>
                        </a:rPr>
                        <a:t>12.254902</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r>
              <a:tr h="370840">
                <a:tc>
                  <a:txBody>
                    <a:bodyPr/>
                    <a:lstStyle/>
                    <a:p>
                      <a:r>
                        <a:rPr lang="hr-HR" sz="1400" b="0" dirty="0" smtClean="0">
                          <a:solidFill>
                            <a:schemeClr val="tx1"/>
                          </a:solidFill>
                        </a:rPr>
                        <a:t>5.313725</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r>
                        <a:rPr lang="hr-HR" sz="1400" b="0" dirty="0" smtClean="0">
                          <a:solidFill>
                            <a:schemeClr val="tx1"/>
                          </a:solidFill>
                        </a:rPr>
                        <a:t>3.941176</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r>
              <a:tr h="370840">
                <a:tc>
                  <a:txBody>
                    <a:bodyPr/>
                    <a:lstStyle/>
                    <a:p>
                      <a:r>
                        <a:rPr lang="is-IS" sz="1400" b="0" dirty="0" smtClean="0">
                          <a:solidFill>
                            <a:schemeClr val="tx1"/>
                          </a:solidFill>
                        </a:rPr>
                        <a:t>-5.666667</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r>
                        <a:rPr lang="hr-HR" sz="1400" b="0" dirty="0" smtClean="0">
                          <a:solidFill>
                            <a:schemeClr val="tx1"/>
                          </a:solidFill>
                        </a:rPr>
                        <a:t>-</a:t>
                      </a:r>
                      <a:r>
                        <a:rPr lang="nb-NO" sz="1400" b="0" dirty="0" smtClean="0">
                          <a:solidFill>
                            <a:schemeClr val="tx1"/>
                          </a:solidFill>
                        </a:rPr>
                        <a:t>12.254902</a:t>
                      </a:r>
                      <a:endParaRPr lang="hr-HR" sz="1400" b="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r>
              <a:tr h="370840">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is-IS" sz="1400" b="0" dirty="0" smtClean="0">
                          <a:solidFill>
                            <a:schemeClr val="tx1"/>
                          </a:solidFill>
                        </a:rPr>
                        <a:t>…</a:t>
                      </a:r>
                      <a:endParaRPr lang="hr-HR" sz="1400" b="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11" name="TextBox 10"/>
          <p:cNvSpPr txBox="1"/>
          <p:nvPr/>
        </p:nvSpPr>
        <p:spPr>
          <a:xfrm>
            <a:off x="5220072" y="3966477"/>
            <a:ext cx="3276364" cy="246221"/>
          </a:xfrm>
          <a:prstGeom prst="rect">
            <a:avLst/>
          </a:prstGeom>
          <a:noFill/>
        </p:spPr>
        <p:txBody>
          <a:bodyPr wrap="square" rtlCol="0">
            <a:spAutoFit/>
          </a:bodyPr>
          <a:lstStyle/>
          <a:p>
            <a:r>
              <a:rPr lang="en-US" sz="1000" dirty="0" smtClean="0"/>
              <a:t>1) Values on one of 256 points between -15 and +20</a:t>
            </a:r>
            <a:endParaRPr lang="en-US" sz="1000" dirty="0"/>
          </a:p>
        </p:txBody>
      </p:sp>
      <p:sp>
        <p:nvSpPr>
          <p:cNvPr id="27" name="Right Arrow 26"/>
          <p:cNvSpPr/>
          <p:nvPr/>
        </p:nvSpPr>
        <p:spPr>
          <a:xfrm>
            <a:off x="4248317" y="2769498"/>
            <a:ext cx="612615" cy="2421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uppieren 6"/>
          <p:cNvGrpSpPr/>
          <p:nvPr/>
        </p:nvGrpSpPr>
        <p:grpSpPr>
          <a:xfrm>
            <a:off x="4924336" y="4808532"/>
            <a:ext cx="658368" cy="658441"/>
            <a:chOff x="4791456" y="4160520"/>
            <a:chExt cx="658368" cy="658441"/>
          </a:xfrm>
        </p:grpSpPr>
        <p:sp>
          <p:nvSpPr>
            <p:cNvPr id="29" name="Oval 37"/>
            <p:cNvSpPr>
              <a:spLocks noChangeAspect="1"/>
            </p:cNvSpPr>
            <p:nvPr/>
          </p:nvSpPr>
          <p:spPr>
            <a:xfrm>
              <a:off x="4791456" y="416052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Grafik 8"/>
            <p:cNvPicPr>
              <a:picLocks noChangeAspect="1"/>
            </p:cNvPicPr>
            <p:nvPr/>
          </p:nvPicPr>
          <p:blipFill>
            <a:blip r:embed="rId2">
              <a:lum bright="45000"/>
            </a:blip>
            <a:stretch>
              <a:fillRect/>
            </a:stretch>
          </p:blipFill>
          <p:spPr>
            <a:xfrm>
              <a:off x="4864608" y="4232582"/>
              <a:ext cx="510438" cy="514315"/>
            </a:xfrm>
            <a:prstGeom prst="rect">
              <a:avLst/>
            </a:prstGeom>
          </p:spPr>
        </p:pic>
      </p:grpSp>
      <p:sp>
        <p:nvSpPr>
          <p:cNvPr id="12" name="TextBox 11"/>
          <p:cNvSpPr txBox="1"/>
          <p:nvPr/>
        </p:nvSpPr>
        <p:spPr>
          <a:xfrm>
            <a:off x="5691285" y="4337532"/>
            <a:ext cx="2520280" cy="1600438"/>
          </a:xfrm>
          <a:prstGeom prst="rect">
            <a:avLst/>
          </a:prstGeom>
          <a:noFill/>
        </p:spPr>
        <p:txBody>
          <a:bodyPr wrap="square" rtlCol="0">
            <a:spAutoFit/>
          </a:bodyPr>
          <a:lstStyle/>
          <a:p>
            <a:r>
              <a:rPr lang="en-US" sz="1400" dirty="0" smtClean="0"/>
              <a:t>What do these values tell us about the characteristics of the sound?</a:t>
            </a:r>
          </a:p>
          <a:p>
            <a:endParaRPr lang="en-US" sz="1400" dirty="0"/>
          </a:p>
          <a:p>
            <a:r>
              <a:rPr lang="en-US" sz="1400" b="1" dirty="0" smtClean="0"/>
              <a:t>Not much!</a:t>
            </a:r>
          </a:p>
          <a:p>
            <a:r>
              <a:rPr lang="en-US" sz="1400" b="1" dirty="0" smtClean="0"/>
              <a:t>We need information on concrete frequencies.</a:t>
            </a:r>
            <a:endParaRPr lang="en-US" sz="1400" b="1" dirty="0"/>
          </a:p>
        </p:txBody>
      </p:sp>
      <p:pic>
        <p:nvPicPr>
          <p:cNvPr id="38" name="Content Placeholder 37"/>
          <p:cNvPicPr>
            <a:picLocks noGrp="1" noChangeAspect="1"/>
          </p:cNvPicPr>
          <p:nvPr>
            <p:ph sz="quarter" idx="17"/>
          </p:nvPr>
        </p:nvPicPr>
        <p:blipFill>
          <a:blip r:embed="rId3">
            <a:extLst>
              <a:ext uri="{28A0092B-C50C-407E-A947-70E740481C1C}">
                <a14:useLocalDpi xmlns:a14="http://schemas.microsoft.com/office/drawing/2010/main" val="0"/>
              </a:ext>
            </a:extLst>
          </a:blip>
          <a:stretch>
            <a:fillRect/>
          </a:stretch>
        </p:blipFill>
        <p:spPr>
          <a:xfrm>
            <a:off x="648000" y="1872000"/>
            <a:ext cx="3420000" cy="3420000"/>
          </a:xfrm>
        </p:spPr>
      </p:pic>
      <p:sp>
        <p:nvSpPr>
          <p:cNvPr id="37" name="Content Placeholder 36"/>
          <p:cNvSpPr>
            <a:spLocks noGrp="1"/>
          </p:cNvSpPr>
          <p:nvPr>
            <p:ph sz="quarter" idx="17"/>
          </p:nvPr>
        </p:nvSpPr>
        <p:spPr/>
        <p:txBody>
          <a:bodyPr/>
          <a:lstStyle/>
          <a:p>
            <a:endParaRPr lang="en-US"/>
          </a:p>
        </p:txBody>
      </p:sp>
    </p:spTree>
    <p:extLst>
      <p:ext uri="{BB962C8B-B14F-4D97-AF65-F5344CB8AC3E}">
        <p14:creationId xmlns:p14="http://schemas.microsoft.com/office/powerpoint/2010/main" val="20419784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Sine and cosine curves can be combined to form every wave form</a:t>
            </a:r>
            <a:endParaRPr lang="en-US" dirty="0"/>
          </a:p>
        </p:txBody>
      </p:sp>
      <p:grpSp>
        <p:nvGrpSpPr>
          <p:cNvPr id="21" name="Group 20"/>
          <p:cNvGrpSpPr/>
          <p:nvPr/>
        </p:nvGrpSpPr>
        <p:grpSpPr>
          <a:xfrm>
            <a:off x="358775" y="1393031"/>
            <a:ext cx="3889189" cy="307777"/>
            <a:chOff x="358775" y="1609055"/>
            <a:chExt cx="3889189" cy="307777"/>
          </a:xfrm>
        </p:grpSpPr>
        <p:cxnSp>
          <p:nvCxnSpPr>
            <p:cNvPr id="25" name="Straight Connector 24"/>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58775" y="1609055"/>
              <a:ext cx="3889189" cy="307777"/>
            </a:xfrm>
            <a:prstGeom prst="rect">
              <a:avLst/>
            </a:prstGeom>
            <a:noFill/>
          </p:spPr>
          <p:txBody>
            <a:bodyPr wrap="square" rtlCol="0">
              <a:spAutoFit/>
            </a:bodyPr>
            <a:lstStyle/>
            <a:p>
              <a:pPr algn="ctr"/>
              <a:r>
                <a:rPr lang="en-US" sz="1400" b="1" dirty="0" smtClean="0"/>
                <a:t>Complex wave form</a:t>
              </a:r>
              <a:endParaRPr lang="en-US" sz="1400" b="1" dirty="0"/>
            </a:p>
          </p:txBody>
        </p:sp>
      </p:grpSp>
      <p:grpSp>
        <p:nvGrpSpPr>
          <p:cNvPr id="31" name="Group 30"/>
          <p:cNvGrpSpPr/>
          <p:nvPr/>
        </p:nvGrpSpPr>
        <p:grpSpPr>
          <a:xfrm>
            <a:off x="4896036" y="1393030"/>
            <a:ext cx="3889189" cy="307777"/>
            <a:chOff x="358775" y="1609055"/>
            <a:chExt cx="3889189" cy="307777"/>
          </a:xfrm>
        </p:grpSpPr>
        <p:cxnSp>
          <p:nvCxnSpPr>
            <p:cNvPr id="32" name="Straight Connector 31"/>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58775" y="1609055"/>
              <a:ext cx="3889189" cy="307777"/>
            </a:xfrm>
            <a:prstGeom prst="rect">
              <a:avLst/>
            </a:prstGeom>
            <a:noFill/>
          </p:spPr>
          <p:txBody>
            <a:bodyPr wrap="square" rtlCol="0">
              <a:spAutoFit/>
            </a:bodyPr>
            <a:lstStyle/>
            <a:p>
              <a:pPr algn="ctr"/>
              <a:r>
                <a:rPr lang="en-US" sz="1400" b="1" dirty="0" smtClean="0"/>
                <a:t>Components of the wave form</a:t>
              </a:r>
              <a:endParaRPr lang="en-US" sz="1400" b="1" dirty="0"/>
            </a:p>
          </p:txBody>
        </p:sp>
      </p:grpSp>
      <p:sp>
        <p:nvSpPr>
          <p:cNvPr id="34" name="Content Placeholder 1"/>
          <p:cNvSpPr>
            <a:spLocks noGrp="1"/>
          </p:cNvSpPr>
          <p:nvPr>
            <p:ph sz="quarter" idx="17"/>
          </p:nvPr>
        </p:nvSpPr>
        <p:spPr>
          <a:xfrm>
            <a:off x="377825" y="5831815"/>
            <a:ext cx="8353600" cy="264185"/>
          </a:xfrm>
        </p:spPr>
        <p:txBody>
          <a:bodyPr/>
          <a:lstStyle/>
          <a:p>
            <a:r>
              <a:rPr lang="en-US" dirty="0" smtClean="0"/>
              <a:t>Source: cf. James (2011)</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000" y="1872000"/>
            <a:ext cx="3420000" cy="34200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000" y="1872000"/>
            <a:ext cx="3420000" cy="3420000"/>
          </a:xfrm>
          <a:prstGeom prst="rect">
            <a:avLst/>
          </a:prstGeom>
        </p:spPr>
      </p:pic>
      <p:sp>
        <p:nvSpPr>
          <p:cNvPr id="37" name="Rectangle 36"/>
          <p:cNvSpPr/>
          <p:nvPr/>
        </p:nvSpPr>
        <p:spPr>
          <a:xfrm>
            <a:off x="358775" y="5292000"/>
            <a:ext cx="8426449" cy="5134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ieren 6"/>
          <p:cNvGrpSpPr/>
          <p:nvPr/>
        </p:nvGrpSpPr>
        <p:grpSpPr>
          <a:xfrm>
            <a:off x="359532" y="5301208"/>
            <a:ext cx="495093" cy="495148"/>
            <a:chOff x="4791456" y="4160520"/>
            <a:chExt cx="658368" cy="658441"/>
          </a:xfrm>
        </p:grpSpPr>
        <p:sp>
          <p:nvSpPr>
            <p:cNvPr id="39" name="Oval 37"/>
            <p:cNvSpPr>
              <a:spLocks noChangeAspect="1"/>
            </p:cNvSpPr>
            <p:nvPr/>
          </p:nvSpPr>
          <p:spPr>
            <a:xfrm>
              <a:off x="4791456" y="416052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 name="Grafik 8"/>
            <p:cNvPicPr>
              <a:picLocks noChangeAspect="1"/>
            </p:cNvPicPr>
            <p:nvPr/>
          </p:nvPicPr>
          <p:blipFill>
            <a:blip r:embed="rId4">
              <a:lum bright="45000"/>
            </a:blip>
            <a:stretch>
              <a:fillRect/>
            </a:stretch>
          </p:blipFill>
          <p:spPr>
            <a:xfrm>
              <a:off x="4864608" y="4232582"/>
              <a:ext cx="510438" cy="514315"/>
            </a:xfrm>
            <a:prstGeom prst="rect">
              <a:avLst/>
            </a:prstGeom>
          </p:spPr>
        </p:pic>
      </p:grpSp>
      <mc:AlternateContent xmlns:mc="http://schemas.openxmlformats.org/markup-compatibility/2006" xmlns:a14="http://schemas.microsoft.com/office/drawing/2010/main">
        <mc:Choice Requires="a14">
          <p:sp>
            <p:nvSpPr>
              <p:cNvPr id="41" name="TextBox 40"/>
              <p:cNvSpPr txBox="1"/>
              <p:nvPr/>
            </p:nvSpPr>
            <p:spPr>
              <a:xfrm>
                <a:off x="935596" y="5292000"/>
                <a:ext cx="7849628" cy="552652"/>
              </a:xfrm>
              <a:prstGeom prst="rect">
                <a:avLst/>
              </a:prstGeom>
              <a:noFill/>
            </p:spPr>
            <p:txBody>
              <a:bodyPr wrap="square" rtlCol="0">
                <a:spAutoFit/>
              </a:bodyPr>
              <a:lstStyle/>
              <a:p>
                <a:r>
                  <a:rPr lang="en-US" sz="1400" dirty="0" smtClean="0"/>
                  <a:t>Periodic waves follow the equation </a:t>
                </a:r>
                <a14:m>
                  <m:oMath xmlns:m="http://schemas.openxmlformats.org/officeDocument/2006/math">
                    <m:r>
                      <a:rPr lang="de-DE" sz="1400" b="0" i="1" smtClean="0">
                        <a:latin typeface="Cambria Math" charset="0"/>
                      </a:rPr>
                      <m:t>𝑓</m:t>
                    </m:r>
                    <m:d>
                      <m:dPr>
                        <m:ctrlPr>
                          <a:rPr lang="de-DE" sz="1400" b="0" i="1" smtClean="0">
                            <a:latin typeface="Cambria Math" charset="0"/>
                          </a:rPr>
                        </m:ctrlPr>
                      </m:dPr>
                      <m:e>
                        <m:r>
                          <a:rPr lang="de-DE" sz="1400" b="0" i="1" smtClean="0">
                            <a:latin typeface="Cambria Math" charset="0"/>
                          </a:rPr>
                          <m:t>𝑡</m:t>
                        </m:r>
                      </m:e>
                    </m:d>
                    <m:r>
                      <a:rPr lang="de-DE" sz="1400" b="0" i="1" smtClean="0">
                        <a:latin typeface="Cambria Math" charset="0"/>
                      </a:rPr>
                      <m:t>=</m:t>
                    </m:r>
                    <m:nary>
                      <m:naryPr>
                        <m:chr m:val="∑"/>
                        <m:supHide m:val="on"/>
                        <m:ctrlPr>
                          <a:rPr lang="de-DE" sz="1400" b="0" i="1" smtClean="0">
                            <a:latin typeface="Cambria Math" charset="0"/>
                          </a:rPr>
                        </m:ctrlPr>
                      </m:naryPr>
                      <m:sub>
                        <m:r>
                          <m:rPr>
                            <m:brk m:alnAt="7"/>
                          </m:rPr>
                          <a:rPr lang="de-DE" sz="1400" b="0" i="1" smtClean="0">
                            <a:latin typeface="Cambria Math" charset="0"/>
                          </a:rPr>
                          <m:t>𝑛</m:t>
                        </m:r>
                        <m:r>
                          <a:rPr lang="de-DE" sz="1400" b="0" i="1" smtClean="0">
                            <a:latin typeface="Cambria Math" charset="0"/>
                            <a:ea typeface="Cambria Math" charset="0"/>
                            <a:cs typeface="Cambria Math" charset="0"/>
                          </a:rPr>
                          <m:t>∈[0,∞[</m:t>
                        </m:r>
                      </m:sub>
                      <m:sup/>
                      <m:e>
                        <m:sSub>
                          <m:sSubPr>
                            <m:ctrlPr>
                              <a:rPr lang="de-DE" sz="1400" b="0" i="1" smtClean="0">
                                <a:latin typeface="Cambria Math" charset="0"/>
                              </a:rPr>
                            </m:ctrlPr>
                          </m:sSubPr>
                          <m:e>
                            <m:r>
                              <a:rPr lang="de-DE" sz="1400" b="0" i="1" smtClean="0">
                                <a:latin typeface="Cambria Math" charset="0"/>
                              </a:rPr>
                              <m:t>𝑎</m:t>
                            </m:r>
                          </m:e>
                          <m:sub>
                            <m:r>
                              <a:rPr lang="de-DE" sz="1400" b="0" i="1" smtClean="0">
                                <a:latin typeface="Cambria Math" charset="0"/>
                              </a:rPr>
                              <m:t>𝑛</m:t>
                            </m:r>
                          </m:sub>
                        </m:sSub>
                        <m:r>
                          <a:rPr lang="de-DE" sz="1400" b="0" i="1" smtClean="0">
                            <a:latin typeface="Cambria Math" charset="0"/>
                          </a:rPr>
                          <m:t>∗</m:t>
                        </m:r>
                        <m:func>
                          <m:funcPr>
                            <m:ctrlPr>
                              <a:rPr lang="de-DE" sz="1400" b="0" i="1" smtClean="0">
                                <a:latin typeface="Cambria Math" charset="0"/>
                              </a:rPr>
                            </m:ctrlPr>
                          </m:funcPr>
                          <m:fName>
                            <m:r>
                              <m:rPr>
                                <m:sty m:val="p"/>
                              </m:rPr>
                              <a:rPr lang="de-DE" sz="1400" b="0" i="0" smtClean="0">
                                <a:latin typeface="Cambria Math" charset="0"/>
                              </a:rPr>
                              <m:t>sin</m:t>
                            </m:r>
                          </m:fName>
                          <m:e>
                            <m:d>
                              <m:dPr>
                                <m:ctrlPr>
                                  <a:rPr lang="de-DE" sz="1400" b="0" i="1" smtClean="0">
                                    <a:latin typeface="Cambria Math" charset="0"/>
                                  </a:rPr>
                                </m:ctrlPr>
                              </m:dPr>
                              <m:e>
                                <m:r>
                                  <a:rPr lang="de-DE" sz="1400" b="0" i="1" smtClean="0">
                                    <a:latin typeface="Cambria Math" charset="0"/>
                                  </a:rPr>
                                  <m:t>2∗</m:t>
                                </m:r>
                                <m:r>
                                  <a:rPr lang="de-DE" sz="1400" b="0" i="1" smtClean="0">
                                    <a:latin typeface="Cambria Math" charset="0"/>
                                    <a:ea typeface="Cambria Math" charset="0"/>
                                    <a:cs typeface="Cambria Math" charset="0"/>
                                  </a:rPr>
                                  <m:t>𝜋</m:t>
                                </m:r>
                                <m:r>
                                  <a:rPr lang="de-DE" sz="1400" b="0" i="1" smtClean="0">
                                    <a:latin typeface="Cambria Math" charset="0"/>
                                    <a:ea typeface="Cambria Math" charset="0"/>
                                    <a:cs typeface="Cambria Math" charset="0"/>
                                  </a:rPr>
                                  <m:t>∗</m:t>
                                </m:r>
                                <m:sSub>
                                  <m:sSubPr>
                                    <m:ctrlPr>
                                      <a:rPr lang="de-DE" sz="1400" b="0" i="1" smtClean="0">
                                        <a:latin typeface="Cambria Math" charset="0"/>
                                        <a:ea typeface="Cambria Math" charset="0"/>
                                        <a:cs typeface="Cambria Math" charset="0"/>
                                      </a:rPr>
                                    </m:ctrlPr>
                                  </m:sSubPr>
                                  <m:e>
                                    <m:r>
                                      <a:rPr lang="de-DE" sz="1400" b="0" i="1" smtClean="0">
                                        <a:latin typeface="Cambria Math" charset="0"/>
                                        <a:ea typeface="Cambria Math" charset="0"/>
                                        <a:cs typeface="Cambria Math" charset="0"/>
                                      </a:rPr>
                                      <m:t>𝑣</m:t>
                                    </m:r>
                                  </m:e>
                                  <m:sub>
                                    <m:r>
                                      <a:rPr lang="de-DE" sz="1400" b="0" i="1" smtClean="0">
                                        <a:latin typeface="Cambria Math" charset="0"/>
                                        <a:ea typeface="Cambria Math" charset="0"/>
                                        <a:cs typeface="Cambria Math" charset="0"/>
                                      </a:rPr>
                                      <m:t>0</m:t>
                                    </m:r>
                                  </m:sub>
                                </m:sSub>
                                <m:r>
                                  <a:rPr lang="de-DE" sz="1400" b="0" i="1" smtClean="0">
                                    <a:latin typeface="Cambria Math" charset="0"/>
                                    <a:ea typeface="Cambria Math" charset="0"/>
                                    <a:cs typeface="Cambria Math" charset="0"/>
                                  </a:rPr>
                                  <m:t>∗</m:t>
                                </m:r>
                                <m:r>
                                  <a:rPr lang="de-DE" sz="1400" b="0" i="1" smtClean="0">
                                    <a:latin typeface="Cambria Math" charset="0"/>
                                    <a:ea typeface="Cambria Math" charset="0"/>
                                    <a:cs typeface="Cambria Math" charset="0"/>
                                  </a:rPr>
                                  <m:t>𝑡</m:t>
                                </m:r>
                              </m:e>
                            </m:d>
                          </m:e>
                        </m:func>
                        <m:r>
                          <a:rPr lang="de-DE" sz="1400" b="0" i="1" smtClean="0">
                            <a:latin typeface="Cambria Math" charset="0"/>
                            <a:ea typeface="Cambria Math" charset="0"/>
                            <a:cs typeface="Cambria Math" charset="0"/>
                          </a:rPr>
                          <m:t>+</m:t>
                        </m:r>
                        <m:sSub>
                          <m:sSubPr>
                            <m:ctrlPr>
                              <a:rPr lang="de-DE" sz="1400" b="0" i="1" smtClean="0">
                                <a:latin typeface="Cambria Math" charset="0"/>
                                <a:ea typeface="Cambria Math" charset="0"/>
                                <a:cs typeface="Cambria Math" charset="0"/>
                              </a:rPr>
                            </m:ctrlPr>
                          </m:sSubPr>
                          <m:e>
                            <m:r>
                              <a:rPr lang="de-DE" sz="1400" b="0" i="1" smtClean="0">
                                <a:latin typeface="Cambria Math" charset="0"/>
                                <a:ea typeface="Cambria Math" charset="0"/>
                                <a:cs typeface="Cambria Math" charset="0"/>
                              </a:rPr>
                              <m:t>𝑏</m:t>
                            </m:r>
                          </m:e>
                          <m:sub>
                            <m:r>
                              <a:rPr lang="de-DE" sz="1400" b="0" i="1" smtClean="0">
                                <a:latin typeface="Cambria Math" charset="0"/>
                                <a:ea typeface="Cambria Math" charset="0"/>
                                <a:cs typeface="Cambria Math" charset="0"/>
                              </a:rPr>
                              <m:t>𝑛</m:t>
                            </m:r>
                          </m:sub>
                        </m:sSub>
                        <m:r>
                          <a:rPr lang="de-DE" sz="1400" b="0" i="1" smtClean="0">
                            <a:latin typeface="Cambria Math" charset="0"/>
                            <a:ea typeface="Cambria Math" charset="0"/>
                            <a:cs typeface="Cambria Math" charset="0"/>
                          </a:rPr>
                          <m:t>∗</m:t>
                        </m:r>
                        <m:func>
                          <m:funcPr>
                            <m:ctrlPr>
                              <a:rPr lang="de-DE" sz="1400" b="0" i="1" smtClean="0">
                                <a:latin typeface="Cambria Math" charset="0"/>
                                <a:ea typeface="Cambria Math" charset="0"/>
                                <a:cs typeface="Cambria Math" charset="0"/>
                              </a:rPr>
                            </m:ctrlPr>
                          </m:funcPr>
                          <m:fName>
                            <m:r>
                              <m:rPr>
                                <m:sty m:val="p"/>
                              </m:rPr>
                              <a:rPr lang="de-DE" sz="1400" b="0" i="0" smtClean="0">
                                <a:latin typeface="Cambria Math" charset="0"/>
                                <a:ea typeface="Cambria Math" charset="0"/>
                                <a:cs typeface="Cambria Math" charset="0"/>
                              </a:rPr>
                              <m:t>cos</m:t>
                            </m:r>
                          </m:fName>
                          <m:e>
                            <m:r>
                              <a:rPr lang="de-DE" sz="1400" i="1">
                                <a:latin typeface="Cambria Math" charset="0"/>
                                <a:ea typeface="Cambria Math" charset="0"/>
                                <a:cs typeface="Cambria Math" charset="0"/>
                              </a:rPr>
                              <m:t>(2∗</m:t>
                            </m:r>
                            <m:r>
                              <a:rPr lang="de-DE" sz="1400" i="1">
                                <a:latin typeface="Cambria Math" charset="0"/>
                                <a:ea typeface="Cambria Math" charset="0"/>
                                <a:cs typeface="Cambria Math" charset="0"/>
                              </a:rPr>
                              <m:t>𝜋</m:t>
                            </m:r>
                            <m:r>
                              <a:rPr lang="de-DE" sz="1400" i="1">
                                <a:latin typeface="Cambria Math" charset="0"/>
                                <a:ea typeface="Cambria Math" charset="0"/>
                                <a:cs typeface="Cambria Math" charset="0"/>
                              </a:rPr>
                              <m:t>∗</m:t>
                            </m:r>
                            <m:sSub>
                              <m:sSubPr>
                                <m:ctrlPr>
                                  <a:rPr lang="de-DE" sz="1400" i="1">
                                    <a:latin typeface="Cambria Math" charset="0"/>
                                    <a:ea typeface="Cambria Math" charset="0"/>
                                    <a:cs typeface="Cambria Math" charset="0"/>
                                  </a:rPr>
                                </m:ctrlPr>
                              </m:sSubPr>
                              <m:e>
                                <m:r>
                                  <a:rPr lang="de-DE" sz="1400" i="1">
                                    <a:latin typeface="Cambria Math" charset="0"/>
                                    <a:ea typeface="Cambria Math" charset="0"/>
                                    <a:cs typeface="Cambria Math" charset="0"/>
                                  </a:rPr>
                                  <m:t>𝑣</m:t>
                                </m:r>
                              </m:e>
                              <m:sub>
                                <m:r>
                                  <a:rPr lang="de-DE" sz="1400" i="1">
                                    <a:latin typeface="Cambria Math" charset="0"/>
                                    <a:ea typeface="Cambria Math" charset="0"/>
                                    <a:cs typeface="Cambria Math" charset="0"/>
                                  </a:rPr>
                                  <m:t>𝑜</m:t>
                                </m:r>
                              </m:sub>
                            </m:sSub>
                            <m:r>
                              <a:rPr lang="de-DE" sz="1400" i="1">
                                <a:latin typeface="Cambria Math" charset="0"/>
                                <a:ea typeface="Cambria Math" charset="0"/>
                                <a:cs typeface="Cambria Math" charset="0"/>
                              </a:rPr>
                              <m:t>∗</m:t>
                            </m:r>
                            <m:r>
                              <a:rPr lang="de-DE" sz="1400" i="1">
                                <a:latin typeface="Cambria Math" charset="0"/>
                                <a:ea typeface="Cambria Math" charset="0"/>
                                <a:cs typeface="Cambria Math" charset="0"/>
                              </a:rPr>
                              <m:t>𝑡</m:t>
                            </m:r>
                            <m:r>
                              <a:rPr lang="de-DE" sz="1400" i="1">
                                <a:latin typeface="Cambria Math" charset="0"/>
                                <a:ea typeface="Cambria Math" charset="0"/>
                                <a:cs typeface="Cambria Math" charset="0"/>
                              </a:rPr>
                              <m:t>)</m:t>
                            </m:r>
                          </m:e>
                        </m:func>
                      </m:e>
                    </m:nary>
                  </m:oMath>
                </a14:m>
                <a:r>
                  <a:rPr lang="en-US" sz="1400" dirty="0" smtClean="0"/>
                  <a:t>, where </a:t>
                </a:r>
                <a14:m>
                  <m:oMath xmlns:m="http://schemas.openxmlformats.org/officeDocument/2006/math">
                    <m:sSub>
                      <m:sSubPr>
                        <m:ctrlPr>
                          <a:rPr lang="de-DE" sz="1400" b="0" i="1" smtClean="0">
                            <a:latin typeface="Cambria Math" charset="0"/>
                          </a:rPr>
                        </m:ctrlPr>
                      </m:sSubPr>
                      <m:e>
                        <m:r>
                          <a:rPr lang="de-DE" sz="1400" b="0" i="1" smtClean="0">
                            <a:latin typeface="Cambria Math" charset="0"/>
                          </a:rPr>
                          <m:t>𝑣</m:t>
                        </m:r>
                      </m:e>
                      <m:sub>
                        <m:r>
                          <a:rPr lang="de-DE" sz="1400" b="0" i="1" smtClean="0">
                            <a:latin typeface="Cambria Math" charset="0"/>
                          </a:rPr>
                          <m:t>𝑜</m:t>
                        </m:r>
                      </m:sub>
                    </m:sSub>
                  </m:oMath>
                </a14:m>
                <a:r>
                  <a:rPr lang="en-US" sz="1400" dirty="0" smtClean="0"/>
                  <a:t> is the fundamental frequency (Fourier theorem). </a:t>
                </a:r>
                <a:endParaRPr lang="en-US" sz="1400" dirty="0"/>
              </a:p>
            </p:txBody>
          </p:sp>
        </mc:Choice>
        <mc:Fallback xmlns="">
          <p:sp>
            <p:nvSpPr>
              <p:cNvPr id="41" name="TextBox 40"/>
              <p:cNvSpPr txBox="1">
                <a:spLocks noRot="1" noChangeAspect="1" noMove="1" noResize="1" noEditPoints="1" noAdjustHandles="1" noChangeArrowheads="1" noChangeShapeType="1" noTextEdit="1"/>
              </p:cNvSpPr>
              <p:nvPr/>
            </p:nvSpPr>
            <p:spPr>
              <a:xfrm>
                <a:off x="935596" y="5292000"/>
                <a:ext cx="7849628" cy="552652"/>
              </a:xfrm>
              <a:prstGeom prst="rect">
                <a:avLst/>
              </a:prstGeom>
              <a:blipFill rotWithShape="0">
                <a:blip r:embed="rId5"/>
                <a:stretch>
                  <a:fillRect l="-2096" t="-58242" b="-94505"/>
                </a:stretch>
              </a:blipFill>
            </p:spPr>
            <p:txBody>
              <a:bodyPr/>
              <a:lstStyle/>
              <a:p>
                <a:r>
                  <a:rPr lang="en-US">
                    <a:noFill/>
                  </a:rPr>
                  <a:t> </a:t>
                </a:r>
              </a:p>
            </p:txBody>
          </p:sp>
        </mc:Fallback>
      </mc:AlternateContent>
    </p:spTree>
    <p:extLst>
      <p:ext uri="{BB962C8B-B14F-4D97-AF65-F5344CB8AC3E}">
        <p14:creationId xmlns:p14="http://schemas.microsoft.com/office/powerpoint/2010/main" val="13620104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Fast </a:t>
            </a:r>
            <a:r>
              <a:rPr lang="en-US" dirty="0" err="1" smtClean="0"/>
              <a:t>fourier</a:t>
            </a:r>
            <a:r>
              <a:rPr lang="en-US" dirty="0" smtClean="0"/>
              <a:t> transform can be used to derive the frequencies</a:t>
            </a:r>
            <a:endParaRPr lang="en-US" dirty="0"/>
          </a:p>
        </p:txBody>
      </p:sp>
      <p:sp>
        <p:nvSpPr>
          <p:cNvPr id="34" name="Content Placeholder 1"/>
          <p:cNvSpPr>
            <a:spLocks noGrp="1"/>
          </p:cNvSpPr>
          <p:nvPr>
            <p:ph sz="quarter" idx="17"/>
          </p:nvPr>
        </p:nvSpPr>
        <p:spPr>
          <a:xfrm>
            <a:off x="377825" y="5831815"/>
            <a:ext cx="8353600" cy="264185"/>
          </a:xfrm>
        </p:spPr>
        <p:txBody>
          <a:bodyPr/>
          <a:lstStyle/>
          <a:p>
            <a:r>
              <a:rPr lang="en-US" dirty="0" smtClean="0"/>
              <a:t>Source: </a:t>
            </a:r>
            <a:r>
              <a:rPr lang="en-US" dirty="0"/>
              <a:t>http://</a:t>
            </a:r>
            <a:r>
              <a:rPr lang="en-US" dirty="0" err="1"/>
              <a:t>cmc.music.columbia.edu</a:t>
            </a:r>
            <a:r>
              <a:rPr lang="en-US" dirty="0"/>
              <a:t>/</a:t>
            </a:r>
            <a:r>
              <a:rPr lang="en-US" dirty="0" err="1"/>
              <a:t>musicandcomputers</a:t>
            </a:r>
            <a:r>
              <a:rPr lang="en-US" dirty="0"/>
              <a:t>/</a:t>
            </a:r>
          </a:p>
        </p:txBody>
      </p:sp>
      <p:sp>
        <p:nvSpPr>
          <p:cNvPr id="19" name="Oval 37"/>
          <p:cNvSpPr>
            <a:spLocks noChangeAspect="1"/>
          </p:cNvSpPr>
          <p:nvPr/>
        </p:nvSpPr>
        <p:spPr>
          <a:xfrm>
            <a:off x="503548" y="1844824"/>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smtClean="0">
                <a:solidFill>
                  <a:schemeClr val="bg1"/>
                </a:solidFill>
              </a:rPr>
              <a:t>1</a:t>
            </a:r>
            <a:endParaRPr lang="en-US" sz="3200">
              <a:solidFill>
                <a:schemeClr val="bg1"/>
              </a:solidFill>
            </a:endParaRPr>
          </a:p>
        </p:txBody>
      </p:sp>
      <p:sp>
        <p:nvSpPr>
          <p:cNvPr id="2" name="TextBox 1"/>
          <p:cNvSpPr txBox="1"/>
          <p:nvPr/>
        </p:nvSpPr>
        <p:spPr>
          <a:xfrm>
            <a:off x="1161916" y="1912434"/>
            <a:ext cx="3410084" cy="523220"/>
          </a:xfrm>
          <a:prstGeom prst="rect">
            <a:avLst/>
          </a:prstGeom>
          <a:noFill/>
        </p:spPr>
        <p:txBody>
          <a:bodyPr wrap="square" rtlCol="0">
            <a:spAutoFit/>
          </a:bodyPr>
          <a:lstStyle/>
          <a:p>
            <a:r>
              <a:rPr lang="en-US" sz="1400" dirty="0" smtClean="0"/>
              <a:t>Take a certain chunk of samples and interpret as a continuous wave function</a:t>
            </a:r>
            <a:endParaRPr lang="en-US" sz="1400"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2120" y="3816436"/>
            <a:ext cx="2160000" cy="216000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2120" y="1499967"/>
            <a:ext cx="2160000" cy="2160000"/>
          </a:xfrm>
          <a:prstGeom prst="rect">
            <a:avLst/>
          </a:prstGeom>
        </p:spPr>
      </p:pic>
      <p:sp>
        <p:nvSpPr>
          <p:cNvPr id="11" name="Rectangle 10"/>
          <p:cNvSpPr/>
          <p:nvPr/>
        </p:nvSpPr>
        <p:spPr>
          <a:xfrm>
            <a:off x="5954652" y="1499967"/>
            <a:ext cx="885600" cy="20126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uppieren 90"/>
          <p:cNvGrpSpPr/>
          <p:nvPr/>
        </p:nvGrpSpPr>
        <p:grpSpPr>
          <a:xfrm>
            <a:off x="6158166" y="3319562"/>
            <a:ext cx="718089" cy="525069"/>
            <a:chOff x="4092723" y="2996952"/>
            <a:chExt cx="933818" cy="810774"/>
          </a:xfrm>
        </p:grpSpPr>
        <p:pic>
          <p:nvPicPr>
            <p:cNvPr id="35" name="Grafik 9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92723" y="2996952"/>
              <a:ext cx="933818" cy="810774"/>
            </a:xfrm>
            <a:prstGeom prst="rect">
              <a:avLst/>
            </a:prstGeom>
          </p:spPr>
        </p:pic>
        <p:sp>
          <p:nvSpPr>
            <p:cNvPr id="36" name="Ellipse 92"/>
            <p:cNvSpPr/>
            <p:nvPr/>
          </p:nvSpPr>
          <p:spPr>
            <a:xfrm>
              <a:off x="4141349" y="3027614"/>
              <a:ext cx="457200" cy="475488"/>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 name="Straight Connector 12"/>
          <p:cNvCxnSpPr>
            <a:stCxn id="36" idx="3"/>
          </p:cNvCxnSpPr>
          <p:nvPr/>
        </p:nvCxnSpPr>
        <p:spPr>
          <a:xfrm flipH="1">
            <a:off x="5954652" y="3602256"/>
            <a:ext cx="292394" cy="242375"/>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6" idx="5"/>
          </p:cNvCxnSpPr>
          <p:nvPr/>
        </p:nvCxnSpPr>
        <p:spPr>
          <a:xfrm>
            <a:off x="6495650" y="3602256"/>
            <a:ext cx="1268729" cy="262232"/>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57742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Fast </a:t>
            </a:r>
            <a:r>
              <a:rPr lang="en-US" dirty="0" err="1" smtClean="0"/>
              <a:t>fourier</a:t>
            </a:r>
            <a:r>
              <a:rPr lang="en-US" dirty="0" smtClean="0"/>
              <a:t> transform can be used to derive the frequencies</a:t>
            </a:r>
            <a:endParaRPr lang="en-US" dirty="0"/>
          </a:p>
        </p:txBody>
      </p:sp>
      <p:sp>
        <p:nvSpPr>
          <p:cNvPr id="34" name="Content Placeholder 1"/>
          <p:cNvSpPr>
            <a:spLocks noGrp="1"/>
          </p:cNvSpPr>
          <p:nvPr>
            <p:ph sz="quarter" idx="17"/>
          </p:nvPr>
        </p:nvSpPr>
        <p:spPr>
          <a:xfrm>
            <a:off x="377825" y="5831815"/>
            <a:ext cx="8353600" cy="264185"/>
          </a:xfrm>
        </p:spPr>
        <p:txBody>
          <a:bodyPr/>
          <a:lstStyle/>
          <a:p>
            <a:r>
              <a:rPr lang="en-US" dirty="0" smtClean="0"/>
              <a:t>Source: </a:t>
            </a:r>
            <a:r>
              <a:rPr lang="en-US" dirty="0"/>
              <a:t>http://</a:t>
            </a:r>
            <a:r>
              <a:rPr lang="en-US" dirty="0" err="1"/>
              <a:t>cmc.music.columbia.edu</a:t>
            </a:r>
            <a:r>
              <a:rPr lang="en-US" dirty="0"/>
              <a:t>/</a:t>
            </a:r>
            <a:r>
              <a:rPr lang="en-US" dirty="0" err="1"/>
              <a:t>musicandcomputers</a:t>
            </a:r>
            <a:r>
              <a:rPr lang="en-US" dirty="0"/>
              <a:t>/</a:t>
            </a:r>
          </a:p>
        </p:txBody>
      </p:sp>
      <p:sp>
        <p:nvSpPr>
          <p:cNvPr id="19" name="Oval 37"/>
          <p:cNvSpPr>
            <a:spLocks noChangeAspect="1"/>
          </p:cNvSpPr>
          <p:nvPr/>
        </p:nvSpPr>
        <p:spPr>
          <a:xfrm>
            <a:off x="503548" y="1844824"/>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chemeClr val="bg1"/>
                </a:solidFill>
              </a:rPr>
              <a:t>1</a:t>
            </a:r>
            <a:endParaRPr lang="en-US" sz="3200" dirty="0">
              <a:solidFill>
                <a:schemeClr val="bg1"/>
              </a:solidFill>
            </a:endParaRPr>
          </a:p>
        </p:txBody>
      </p:sp>
      <p:sp>
        <p:nvSpPr>
          <p:cNvPr id="2" name="TextBox 1"/>
          <p:cNvSpPr txBox="1"/>
          <p:nvPr/>
        </p:nvSpPr>
        <p:spPr>
          <a:xfrm>
            <a:off x="1161916" y="1912434"/>
            <a:ext cx="3410084" cy="523220"/>
          </a:xfrm>
          <a:prstGeom prst="rect">
            <a:avLst/>
          </a:prstGeom>
          <a:noFill/>
        </p:spPr>
        <p:txBody>
          <a:bodyPr wrap="square" rtlCol="0">
            <a:spAutoFit/>
          </a:bodyPr>
          <a:lstStyle/>
          <a:p>
            <a:r>
              <a:rPr lang="en-US" sz="1400" dirty="0" smtClean="0"/>
              <a:t>Take a certain chunk of samples and interpret as a continuous wave function</a:t>
            </a:r>
            <a:endParaRPr lang="en-US" sz="1400" dirty="0"/>
          </a:p>
        </p:txBody>
      </p:sp>
      <p:sp>
        <p:nvSpPr>
          <p:cNvPr id="15" name="Oval 37"/>
          <p:cNvSpPr>
            <a:spLocks noChangeAspect="1"/>
          </p:cNvSpPr>
          <p:nvPr/>
        </p:nvSpPr>
        <p:spPr>
          <a:xfrm>
            <a:off x="503548" y="274571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2</a:t>
            </a:r>
          </a:p>
        </p:txBody>
      </p:sp>
      <p:sp>
        <p:nvSpPr>
          <p:cNvPr id="17" name="TextBox 16"/>
          <p:cNvSpPr txBox="1"/>
          <p:nvPr/>
        </p:nvSpPr>
        <p:spPr>
          <a:xfrm>
            <a:off x="1161916" y="2726340"/>
            <a:ext cx="3410084" cy="738664"/>
          </a:xfrm>
          <a:prstGeom prst="rect">
            <a:avLst/>
          </a:prstGeom>
          <a:noFill/>
        </p:spPr>
        <p:txBody>
          <a:bodyPr wrap="square" rtlCol="0">
            <a:spAutoFit/>
          </a:bodyPr>
          <a:lstStyle/>
          <a:p>
            <a:r>
              <a:rPr lang="en-US" sz="1400" dirty="0" smtClean="0"/>
              <a:t>Decide on a frame size (so the number of samples used) and </a:t>
            </a:r>
            <a:r>
              <a:rPr lang="en-US" sz="1400" smtClean="0"/>
              <a:t>calculate frequency bands</a:t>
            </a:r>
            <a:endParaRPr lang="en-US" sz="1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8000" y="1872000"/>
            <a:ext cx="2160000" cy="2160000"/>
          </a:xfrm>
          <a:prstGeom prst="rect">
            <a:avLst/>
          </a:prstGeom>
        </p:spPr>
      </p:pic>
      <p:grpSp>
        <p:nvGrpSpPr>
          <p:cNvPr id="20" name="Gruppieren 3"/>
          <p:cNvGrpSpPr/>
          <p:nvPr/>
        </p:nvGrpSpPr>
        <p:grpSpPr>
          <a:xfrm>
            <a:off x="4824028" y="4319189"/>
            <a:ext cx="658368" cy="658441"/>
            <a:chOff x="5084064" y="2725343"/>
            <a:chExt cx="658368" cy="658441"/>
          </a:xfrm>
        </p:grpSpPr>
        <p:sp>
          <p:nvSpPr>
            <p:cNvPr id="21" name="Oval 37"/>
            <p:cNvSpPr>
              <a:spLocks noChangeAspect="1"/>
            </p:cNvSpPr>
            <p:nvPr/>
          </p:nvSpPr>
          <p:spPr>
            <a:xfrm>
              <a:off x="5084064" y="2725343"/>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Grafik 5"/>
            <p:cNvPicPr>
              <a:picLocks noChangeAspect="1"/>
            </p:cNvPicPr>
            <p:nvPr/>
          </p:nvPicPr>
          <p:blipFill>
            <a:blip r:embed="rId3">
              <a:lum bright="52000"/>
            </a:blip>
            <a:stretch>
              <a:fillRect/>
            </a:stretch>
          </p:blipFill>
          <p:spPr>
            <a:xfrm>
              <a:off x="5157216" y="2774516"/>
              <a:ext cx="529344" cy="485799"/>
            </a:xfrm>
            <a:prstGeom prst="rect">
              <a:avLst/>
            </a:prstGeom>
          </p:spPr>
        </p:pic>
      </p:grpSp>
      <p:sp>
        <p:nvSpPr>
          <p:cNvPr id="6" name="TextBox 5"/>
          <p:cNvSpPr txBox="1"/>
          <p:nvPr/>
        </p:nvSpPr>
        <p:spPr>
          <a:xfrm>
            <a:off x="5616116" y="4034530"/>
            <a:ext cx="3169109" cy="1169551"/>
          </a:xfrm>
          <a:prstGeom prst="rect">
            <a:avLst/>
          </a:prstGeom>
          <a:noFill/>
        </p:spPr>
        <p:txBody>
          <a:bodyPr wrap="square" rtlCol="0">
            <a:spAutoFit/>
          </a:bodyPr>
          <a:lstStyle/>
          <a:p>
            <a:r>
              <a:rPr lang="en-US" sz="1400" dirty="0" smtClean="0"/>
              <a:t>Problem: If we pick 8 samples, we can classify the frequencies better; but we treat all samples as occurring in one point in time and lose time-dependent information</a:t>
            </a:r>
            <a:endParaRPr lang="en-US" sz="1400" dirty="0"/>
          </a:p>
        </p:txBody>
      </p:sp>
    </p:spTree>
    <p:extLst>
      <p:ext uri="{BB962C8B-B14F-4D97-AF65-F5344CB8AC3E}">
        <p14:creationId xmlns:p14="http://schemas.microsoft.com/office/powerpoint/2010/main" val="9022695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Fast </a:t>
            </a:r>
            <a:r>
              <a:rPr lang="en-US" dirty="0" err="1" smtClean="0"/>
              <a:t>fourier</a:t>
            </a:r>
            <a:r>
              <a:rPr lang="en-US" dirty="0" smtClean="0"/>
              <a:t> transform can be used to derive the frequencies</a:t>
            </a:r>
            <a:endParaRPr lang="en-US" dirty="0"/>
          </a:p>
        </p:txBody>
      </p:sp>
      <p:sp>
        <p:nvSpPr>
          <p:cNvPr id="34" name="Content Placeholder 1"/>
          <p:cNvSpPr>
            <a:spLocks noGrp="1"/>
          </p:cNvSpPr>
          <p:nvPr>
            <p:ph sz="quarter" idx="17"/>
          </p:nvPr>
        </p:nvSpPr>
        <p:spPr>
          <a:xfrm>
            <a:off x="377825" y="5831815"/>
            <a:ext cx="8353600" cy="264185"/>
          </a:xfrm>
        </p:spPr>
        <p:txBody>
          <a:bodyPr/>
          <a:lstStyle/>
          <a:p>
            <a:r>
              <a:rPr lang="en-US" dirty="0" smtClean="0"/>
              <a:t>Source: </a:t>
            </a:r>
            <a:r>
              <a:rPr lang="en-US" dirty="0"/>
              <a:t>http://</a:t>
            </a:r>
            <a:r>
              <a:rPr lang="en-US" dirty="0" err="1"/>
              <a:t>cmc.music.columbia.edu</a:t>
            </a:r>
            <a:r>
              <a:rPr lang="en-US" dirty="0"/>
              <a:t>/</a:t>
            </a:r>
            <a:r>
              <a:rPr lang="en-US" dirty="0" err="1"/>
              <a:t>musicandcomputers</a:t>
            </a:r>
            <a:r>
              <a:rPr lang="en-US" dirty="0"/>
              <a:t>/</a:t>
            </a:r>
          </a:p>
        </p:txBody>
      </p:sp>
      <p:sp>
        <p:nvSpPr>
          <p:cNvPr id="19" name="Oval 37"/>
          <p:cNvSpPr>
            <a:spLocks noChangeAspect="1"/>
          </p:cNvSpPr>
          <p:nvPr/>
        </p:nvSpPr>
        <p:spPr>
          <a:xfrm>
            <a:off x="503548" y="1844824"/>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chemeClr val="bg1"/>
                </a:solidFill>
              </a:rPr>
              <a:t>1</a:t>
            </a:r>
            <a:endParaRPr lang="en-US" sz="3200" dirty="0">
              <a:solidFill>
                <a:schemeClr val="bg1"/>
              </a:solidFill>
            </a:endParaRPr>
          </a:p>
        </p:txBody>
      </p:sp>
      <p:sp>
        <p:nvSpPr>
          <p:cNvPr id="2" name="TextBox 1"/>
          <p:cNvSpPr txBox="1"/>
          <p:nvPr/>
        </p:nvSpPr>
        <p:spPr>
          <a:xfrm>
            <a:off x="1161916" y="1912434"/>
            <a:ext cx="3410084" cy="523220"/>
          </a:xfrm>
          <a:prstGeom prst="rect">
            <a:avLst/>
          </a:prstGeom>
          <a:noFill/>
        </p:spPr>
        <p:txBody>
          <a:bodyPr wrap="square" rtlCol="0">
            <a:spAutoFit/>
          </a:bodyPr>
          <a:lstStyle/>
          <a:p>
            <a:r>
              <a:rPr lang="en-US" sz="1400" dirty="0" smtClean="0"/>
              <a:t>Take a certain chunk of samples and interpret as a continuous wave function</a:t>
            </a:r>
            <a:endParaRPr lang="en-US" sz="1400" dirty="0"/>
          </a:p>
        </p:txBody>
      </p:sp>
      <p:sp>
        <p:nvSpPr>
          <p:cNvPr id="15" name="Oval 37"/>
          <p:cNvSpPr>
            <a:spLocks noChangeAspect="1"/>
          </p:cNvSpPr>
          <p:nvPr/>
        </p:nvSpPr>
        <p:spPr>
          <a:xfrm>
            <a:off x="503548" y="274571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2</a:t>
            </a:r>
          </a:p>
        </p:txBody>
      </p:sp>
      <p:sp>
        <p:nvSpPr>
          <p:cNvPr id="17" name="TextBox 16"/>
          <p:cNvSpPr txBox="1"/>
          <p:nvPr/>
        </p:nvSpPr>
        <p:spPr>
          <a:xfrm>
            <a:off x="1161916" y="2726340"/>
            <a:ext cx="3410084" cy="738664"/>
          </a:xfrm>
          <a:prstGeom prst="rect">
            <a:avLst/>
          </a:prstGeom>
          <a:noFill/>
        </p:spPr>
        <p:txBody>
          <a:bodyPr wrap="square" rtlCol="0">
            <a:spAutoFit/>
          </a:bodyPr>
          <a:lstStyle/>
          <a:p>
            <a:r>
              <a:rPr lang="en-US" sz="1400" dirty="0" smtClean="0"/>
              <a:t>Decide on a frame size (so the number of samples used) and </a:t>
            </a:r>
            <a:r>
              <a:rPr lang="en-US" sz="1400" smtClean="0"/>
              <a:t>calculate frequency bands</a:t>
            </a:r>
            <a:endParaRPr lang="en-US" sz="1400" dirty="0"/>
          </a:p>
        </p:txBody>
      </p:sp>
      <p:grpSp>
        <p:nvGrpSpPr>
          <p:cNvPr id="20" name="Gruppieren 3"/>
          <p:cNvGrpSpPr/>
          <p:nvPr/>
        </p:nvGrpSpPr>
        <p:grpSpPr>
          <a:xfrm>
            <a:off x="4824028" y="4319189"/>
            <a:ext cx="658368" cy="658441"/>
            <a:chOff x="5084064" y="2725343"/>
            <a:chExt cx="658368" cy="658441"/>
          </a:xfrm>
        </p:grpSpPr>
        <p:sp>
          <p:nvSpPr>
            <p:cNvPr id="21" name="Oval 37"/>
            <p:cNvSpPr>
              <a:spLocks noChangeAspect="1"/>
            </p:cNvSpPr>
            <p:nvPr/>
          </p:nvSpPr>
          <p:spPr>
            <a:xfrm>
              <a:off x="5084064" y="2725343"/>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Grafik 5"/>
            <p:cNvPicPr>
              <a:picLocks noChangeAspect="1"/>
            </p:cNvPicPr>
            <p:nvPr/>
          </p:nvPicPr>
          <p:blipFill>
            <a:blip r:embed="rId2">
              <a:lum bright="52000"/>
            </a:blip>
            <a:stretch>
              <a:fillRect/>
            </a:stretch>
          </p:blipFill>
          <p:spPr>
            <a:xfrm>
              <a:off x="5157216" y="2774516"/>
              <a:ext cx="529344" cy="485799"/>
            </a:xfrm>
            <a:prstGeom prst="rect">
              <a:avLst/>
            </a:prstGeom>
          </p:spPr>
        </p:pic>
      </p:grpSp>
      <p:sp>
        <p:nvSpPr>
          <p:cNvPr id="6" name="TextBox 5"/>
          <p:cNvSpPr txBox="1"/>
          <p:nvPr/>
        </p:nvSpPr>
        <p:spPr>
          <a:xfrm>
            <a:off x="5616116" y="4034530"/>
            <a:ext cx="3169109" cy="1384995"/>
          </a:xfrm>
          <a:prstGeom prst="rect">
            <a:avLst/>
          </a:prstGeom>
          <a:noFill/>
        </p:spPr>
        <p:txBody>
          <a:bodyPr wrap="square" rtlCol="0">
            <a:spAutoFit/>
          </a:bodyPr>
          <a:lstStyle/>
          <a:p>
            <a:r>
              <a:rPr lang="en-US" sz="1400" dirty="0" smtClean="0"/>
              <a:t>Problem: If we pick 4 samples, we can differentiate between what happens in the first half and the second half of the second; but distinguishing frequencies becomes harder</a:t>
            </a:r>
            <a:endParaRPr lang="en-US" sz="14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8000" y="1872000"/>
            <a:ext cx="2160000" cy="2160000"/>
          </a:xfrm>
          <a:prstGeom prst="rect">
            <a:avLst/>
          </a:prstGeom>
        </p:spPr>
      </p:pic>
    </p:spTree>
    <p:extLst>
      <p:ext uri="{BB962C8B-B14F-4D97-AF65-F5344CB8AC3E}">
        <p14:creationId xmlns:p14="http://schemas.microsoft.com/office/powerpoint/2010/main" val="4386304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648000" y="1764000"/>
            <a:ext cx="4320000" cy="4320000"/>
          </a:xfrm>
        </p:spPr>
      </p:pic>
      <p:sp>
        <p:nvSpPr>
          <p:cNvPr id="3" name="Text Placeholder 2"/>
          <p:cNvSpPr>
            <a:spLocks noGrp="1"/>
          </p:cNvSpPr>
          <p:nvPr>
            <p:ph type="body" sz="quarter" idx="16"/>
          </p:nvPr>
        </p:nvSpPr>
        <p:spPr/>
        <p:txBody>
          <a:bodyPr/>
          <a:lstStyle/>
          <a:p>
            <a:endParaRPr lang="en-US"/>
          </a:p>
        </p:txBody>
      </p:sp>
      <p:grpSp>
        <p:nvGrpSpPr>
          <p:cNvPr id="9" name="Group 8"/>
          <p:cNvGrpSpPr/>
          <p:nvPr/>
        </p:nvGrpSpPr>
        <p:grpSpPr>
          <a:xfrm>
            <a:off x="358775" y="1393031"/>
            <a:ext cx="8426450" cy="307777"/>
            <a:chOff x="358775" y="1609055"/>
            <a:chExt cx="3889189" cy="307777"/>
          </a:xfrm>
        </p:grpSpPr>
        <p:cxnSp>
          <p:nvCxnSpPr>
            <p:cNvPr id="10" name="Straight Connector 9"/>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58775" y="1609055"/>
              <a:ext cx="3889189" cy="307777"/>
            </a:xfrm>
            <a:prstGeom prst="rect">
              <a:avLst/>
            </a:prstGeom>
            <a:noFill/>
          </p:spPr>
          <p:txBody>
            <a:bodyPr wrap="square" rtlCol="0">
              <a:spAutoFit/>
            </a:bodyPr>
            <a:lstStyle/>
            <a:p>
              <a:pPr algn="ctr"/>
              <a:r>
                <a:rPr lang="en-US" sz="1400" b="1" dirty="0" smtClean="0"/>
                <a:t>Number of attributes per attribute type</a:t>
              </a:r>
              <a:endParaRPr lang="en-US" sz="1400" b="1" dirty="0"/>
            </a:p>
          </p:txBody>
        </p:sp>
      </p:grpSp>
      <p:sp>
        <p:nvSpPr>
          <p:cNvPr id="14" name="Title 3"/>
          <p:cNvSpPr>
            <a:spLocks noGrp="1"/>
          </p:cNvSpPr>
          <p:nvPr>
            <p:ph type="title"/>
          </p:nvPr>
        </p:nvSpPr>
        <p:spPr>
          <a:xfrm>
            <a:off x="371722" y="224644"/>
            <a:ext cx="6504533" cy="481336"/>
          </a:xfrm>
        </p:spPr>
        <p:txBody>
          <a:bodyPr/>
          <a:lstStyle/>
          <a:p>
            <a:r>
              <a:rPr lang="en-US" dirty="0" smtClean="0"/>
              <a:t>Different attribute types must be handled </a:t>
            </a:r>
            <a:r>
              <a:rPr lang="en-US" dirty="0" err="1" smtClean="0"/>
              <a:t>seperately</a:t>
            </a:r>
            <a:endParaRPr lang="en-US" dirty="0"/>
          </a:p>
        </p:txBody>
      </p:sp>
      <p:sp>
        <p:nvSpPr>
          <p:cNvPr id="16" name="Oval 15"/>
          <p:cNvSpPr/>
          <p:nvPr/>
        </p:nvSpPr>
        <p:spPr>
          <a:xfrm>
            <a:off x="3419872" y="1624686"/>
            <a:ext cx="1467232" cy="234437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4887104" y="2473706"/>
            <a:ext cx="2664297" cy="646331"/>
          </a:xfrm>
          <a:prstGeom prst="rect">
            <a:avLst/>
          </a:prstGeom>
          <a:noFill/>
        </p:spPr>
        <p:txBody>
          <a:bodyPr wrap="square" rtlCol="0">
            <a:spAutoFit/>
          </a:bodyPr>
          <a:lstStyle/>
          <a:p>
            <a:r>
              <a:rPr lang="en-US" dirty="0" smtClean="0"/>
              <a:t>Derivation described in </a:t>
            </a:r>
            <a:r>
              <a:rPr lang="en-US" smtClean="0"/>
              <a:t>the following</a:t>
            </a:r>
            <a:endParaRPr lang="en-US" dirty="0"/>
          </a:p>
        </p:txBody>
      </p:sp>
    </p:spTree>
    <p:extLst>
      <p:ext uri="{BB962C8B-B14F-4D97-AF65-F5344CB8AC3E}">
        <p14:creationId xmlns:p14="http://schemas.microsoft.com/office/powerpoint/2010/main" val="12200487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Fast </a:t>
            </a:r>
            <a:r>
              <a:rPr lang="en-US" dirty="0" err="1" smtClean="0"/>
              <a:t>fourier</a:t>
            </a:r>
            <a:r>
              <a:rPr lang="en-US" dirty="0" smtClean="0"/>
              <a:t> transform can be used to derive the frequencies</a:t>
            </a:r>
            <a:endParaRPr lang="en-US" dirty="0"/>
          </a:p>
        </p:txBody>
      </p:sp>
      <p:sp>
        <p:nvSpPr>
          <p:cNvPr id="34" name="Content Placeholder 1"/>
          <p:cNvSpPr>
            <a:spLocks noGrp="1"/>
          </p:cNvSpPr>
          <p:nvPr>
            <p:ph sz="quarter" idx="17"/>
          </p:nvPr>
        </p:nvSpPr>
        <p:spPr>
          <a:xfrm>
            <a:off x="377825" y="5831815"/>
            <a:ext cx="8353600" cy="264185"/>
          </a:xfrm>
        </p:spPr>
        <p:txBody>
          <a:bodyPr/>
          <a:lstStyle/>
          <a:p>
            <a:r>
              <a:rPr lang="en-US" dirty="0" smtClean="0"/>
              <a:t>Source: </a:t>
            </a:r>
            <a:r>
              <a:rPr lang="en-US" dirty="0"/>
              <a:t>http://</a:t>
            </a:r>
            <a:r>
              <a:rPr lang="en-US" dirty="0" err="1"/>
              <a:t>cmc.music.columbia.edu</a:t>
            </a:r>
            <a:r>
              <a:rPr lang="en-US" dirty="0"/>
              <a:t>/</a:t>
            </a:r>
            <a:r>
              <a:rPr lang="en-US" dirty="0" err="1"/>
              <a:t>musicandcomputers</a:t>
            </a:r>
            <a:r>
              <a:rPr lang="en-US" dirty="0"/>
              <a:t>/</a:t>
            </a:r>
          </a:p>
        </p:txBody>
      </p:sp>
      <p:sp>
        <p:nvSpPr>
          <p:cNvPr id="19" name="Oval 37"/>
          <p:cNvSpPr>
            <a:spLocks noChangeAspect="1"/>
          </p:cNvSpPr>
          <p:nvPr/>
        </p:nvSpPr>
        <p:spPr>
          <a:xfrm>
            <a:off x="503548" y="1844824"/>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chemeClr val="bg1"/>
                </a:solidFill>
              </a:rPr>
              <a:t>1</a:t>
            </a:r>
            <a:endParaRPr lang="en-US" sz="3200" dirty="0">
              <a:solidFill>
                <a:schemeClr val="bg1"/>
              </a:solidFill>
            </a:endParaRPr>
          </a:p>
        </p:txBody>
      </p:sp>
      <p:sp>
        <p:nvSpPr>
          <p:cNvPr id="2" name="TextBox 1"/>
          <p:cNvSpPr txBox="1"/>
          <p:nvPr/>
        </p:nvSpPr>
        <p:spPr>
          <a:xfrm>
            <a:off x="1161916" y="1912434"/>
            <a:ext cx="3410084" cy="523220"/>
          </a:xfrm>
          <a:prstGeom prst="rect">
            <a:avLst/>
          </a:prstGeom>
          <a:noFill/>
        </p:spPr>
        <p:txBody>
          <a:bodyPr wrap="square" rtlCol="0">
            <a:spAutoFit/>
          </a:bodyPr>
          <a:lstStyle/>
          <a:p>
            <a:r>
              <a:rPr lang="en-US" sz="1400" dirty="0" smtClean="0"/>
              <a:t>Take a certain chunk of samples and interpret as a continuous wave function</a:t>
            </a:r>
            <a:endParaRPr lang="en-US" sz="1400" dirty="0"/>
          </a:p>
        </p:txBody>
      </p:sp>
      <p:sp>
        <p:nvSpPr>
          <p:cNvPr id="15" name="Oval 37"/>
          <p:cNvSpPr>
            <a:spLocks noChangeAspect="1"/>
          </p:cNvSpPr>
          <p:nvPr/>
        </p:nvSpPr>
        <p:spPr>
          <a:xfrm>
            <a:off x="503548" y="274571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2</a:t>
            </a:r>
          </a:p>
        </p:txBody>
      </p:sp>
      <p:sp>
        <p:nvSpPr>
          <p:cNvPr id="17" name="TextBox 16"/>
          <p:cNvSpPr txBox="1"/>
          <p:nvPr/>
        </p:nvSpPr>
        <p:spPr>
          <a:xfrm>
            <a:off x="1161916" y="2726340"/>
            <a:ext cx="3410084" cy="738664"/>
          </a:xfrm>
          <a:prstGeom prst="rect">
            <a:avLst/>
          </a:prstGeom>
          <a:noFill/>
        </p:spPr>
        <p:txBody>
          <a:bodyPr wrap="square" rtlCol="0">
            <a:spAutoFit/>
          </a:bodyPr>
          <a:lstStyle/>
          <a:p>
            <a:r>
              <a:rPr lang="en-US" sz="1400" dirty="0" smtClean="0"/>
              <a:t>Decide on a frame size (so the number of samples used) and </a:t>
            </a:r>
            <a:r>
              <a:rPr lang="en-US" sz="1400" smtClean="0"/>
              <a:t>calculate frequency bands</a:t>
            </a:r>
            <a:endParaRPr lang="en-US" sz="1400" dirty="0"/>
          </a:p>
        </p:txBody>
      </p:sp>
      <p:sp>
        <p:nvSpPr>
          <p:cNvPr id="14" name="Oval 37"/>
          <p:cNvSpPr>
            <a:spLocks noChangeAspect="1"/>
          </p:cNvSpPr>
          <p:nvPr/>
        </p:nvSpPr>
        <p:spPr>
          <a:xfrm>
            <a:off x="503548" y="3628101"/>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chemeClr val="bg1"/>
                </a:solidFill>
              </a:rPr>
              <a:t>3</a:t>
            </a:r>
            <a:endParaRPr lang="en-US" sz="3200" dirty="0">
              <a:solidFill>
                <a:schemeClr val="bg1"/>
              </a:solidFill>
            </a:endParaRPr>
          </a:p>
        </p:txBody>
      </p:sp>
      <p:sp>
        <p:nvSpPr>
          <p:cNvPr id="16" name="TextBox 15"/>
          <p:cNvSpPr txBox="1"/>
          <p:nvPr/>
        </p:nvSpPr>
        <p:spPr>
          <a:xfrm>
            <a:off x="1144541" y="3697868"/>
            <a:ext cx="3410084" cy="523220"/>
          </a:xfrm>
          <a:prstGeom prst="rect">
            <a:avLst/>
          </a:prstGeom>
          <a:noFill/>
        </p:spPr>
        <p:txBody>
          <a:bodyPr wrap="square" rtlCol="0">
            <a:spAutoFit/>
          </a:bodyPr>
          <a:lstStyle/>
          <a:p>
            <a:r>
              <a:rPr lang="en-US" sz="1400" dirty="0" smtClean="0"/>
              <a:t>Calculate </a:t>
            </a:r>
            <a:r>
              <a:rPr lang="en-US" sz="1400" smtClean="0"/>
              <a:t>the frequencies for every frequency band</a:t>
            </a:r>
            <a:endParaRPr lang="en-US" sz="1400" dirty="0"/>
          </a:p>
        </p:txBody>
      </p: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000" y="1872000"/>
            <a:ext cx="3420000" cy="3420000"/>
          </a:xfrm>
          <a:prstGeom prst="rect">
            <a:avLst/>
          </a:prstGeom>
        </p:spPr>
      </p:pic>
    </p:spTree>
    <p:extLst>
      <p:ext uri="{BB962C8B-B14F-4D97-AF65-F5344CB8AC3E}">
        <p14:creationId xmlns:p14="http://schemas.microsoft.com/office/powerpoint/2010/main" val="7871293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000" y="1872000"/>
            <a:ext cx="3420000" cy="3420000"/>
          </a:xfrm>
          <a:prstGeom prst="rect">
            <a:avLst/>
          </a:prstGeom>
        </p:spPr>
      </p:pic>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Calculation of frequency bands (8 samples)</a:t>
            </a:r>
            <a:endParaRPr lang="en-US" dirty="0"/>
          </a:p>
        </p:txBody>
      </p:sp>
      <p:sp>
        <p:nvSpPr>
          <p:cNvPr id="34" name="Content Placeholder 1"/>
          <p:cNvSpPr>
            <a:spLocks noGrp="1"/>
          </p:cNvSpPr>
          <p:nvPr>
            <p:ph sz="quarter" idx="17"/>
          </p:nvPr>
        </p:nvSpPr>
        <p:spPr>
          <a:xfrm>
            <a:off x="377825" y="5625244"/>
            <a:ext cx="8353600" cy="264185"/>
          </a:xfrm>
        </p:spPr>
        <p:txBody>
          <a:bodyPr/>
          <a:lstStyle/>
          <a:p>
            <a:r>
              <a:rPr lang="en-US" dirty="0" smtClean="0"/>
              <a:t>Source: </a:t>
            </a:r>
            <a:r>
              <a:rPr lang="en-US" dirty="0"/>
              <a:t>Inspired by http://</a:t>
            </a:r>
            <a:r>
              <a:rPr lang="en-US" dirty="0" smtClean="0"/>
              <a:t>www.abstractnew.com/2014/04/the-fast-fourier-transform-fft-without.html</a:t>
            </a:r>
            <a:r>
              <a:rPr lang="en-US" dirty="0"/>
              <a:t> and http://</a:t>
            </a:r>
            <a:r>
              <a:rPr lang="en-US" dirty="0" err="1"/>
              <a:t>www.di.fc.ul.pt</a:t>
            </a:r>
            <a:r>
              <a:rPr lang="en-US" dirty="0"/>
              <a:t>/~</a:t>
            </a:r>
            <a:r>
              <a:rPr lang="en-US" dirty="0" err="1"/>
              <a:t>jpn</a:t>
            </a:r>
            <a:r>
              <a:rPr lang="en-US" dirty="0"/>
              <a:t>/r/</a:t>
            </a:r>
            <a:r>
              <a:rPr lang="en-US" dirty="0" err="1"/>
              <a:t>fourier</a:t>
            </a:r>
            <a:r>
              <a:rPr lang="en-US" dirty="0"/>
              <a:t>/</a:t>
            </a:r>
            <a:r>
              <a:rPr lang="en-US" dirty="0" err="1"/>
              <a:t>fourier.html</a:t>
            </a:r>
            <a:endParaRPr lang="en-US" dirty="0"/>
          </a:p>
        </p:txBody>
      </p:sp>
      <p:grpSp>
        <p:nvGrpSpPr>
          <p:cNvPr id="13" name="Group 12"/>
          <p:cNvGrpSpPr/>
          <p:nvPr/>
        </p:nvGrpSpPr>
        <p:grpSpPr>
          <a:xfrm>
            <a:off x="358775" y="1393031"/>
            <a:ext cx="3889189" cy="307777"/>
            <a:chOff x="358775" y="1609055"/>
            <a:chExt cx="3889189" cy="307777"/>
          </a:xfrm>
        </p:grpSpPr>
        <p:cxnSp>
          <p:nvCxnSpPr>
            <p:cNvPr id="18" name="Straight Connector 17"/>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58775" y="1609055"/>
              <a:ext cx="3889189" cy="307777"/>
            </a:xfrm>
            <a:prstGeom prst="rect">
              <a:avLst/>
            </a:prstGeom>
            <a:noFill/>
          </p:spPr>
          <p:txBody>
            <a:bodyPr wrap="square" rtlCol="0">
              <a:spAutoFit/>
            </a:bodyPr>
            <a:lstStyle/>
            <a:p>
              <a:pPr algn="ctr"/>
              <a:r>
                <a:rPr lang="en-US" sz="1400" b="1" dirty="0" smtClean="0"/>
                <a:t>Original sound wave</a:t>
              </a:r>
              <a:endParaRPr lang="en-US" sz="1400" b="1" dirty="0"/>
            </a:p>
          </p:txBody>
        </p:sp>
      </p:grpSp>
      <p:grpSp>
        <p:nvGrpSpPr>
          <p:cNvPr id="21" name="Group 20"/>
          <p:cNvGrpSpPr/>
          <p:nvPr/>
        </p:nvGrpSpPr>
        <p:grpSpPr>
          <a:xfrm>
            <a:off x="4896036" y="1393030"/>
            <a:ext cx="3889189" cy="307777"/>
            <a:chOff x="358775" y="1609055"/>
            <a:chExt cx="3889189" cy="307777"/>
          </a:xfrm>
        </p:grpSpPr>
        <p:cxnSp>
          <p:nvCxnSpPr>
            <p:cNvPr id="22" name="Straight Connector 21"/>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58775" y="1609055"/>
              <a:ext cx="3889189" cy="307777"/>
            </a:xfrm>
            <a:prstGeom prst="rect">
              <a:avLst/>
            </a:prstGeom>
            <a:noFill/>
          </p:spPr>
          <p:txBody>
            <a:bodyPr wrap="square" rtlCol="0">
              <a:spAutoFit/>
            </a:bodyPr>
            <a:lstStyle/>
            <a:p>
              <a:pPr algn="ctr"/>
              <a:r>
                <a:rPr lang="en-US" sz="1400" b="1" dirty="0" smtClean="0"/>
                <a:t>Results of FFT</a:t>
              </a:r>
              <a:endParaRPr lang="en-US" sz="1400" b="1" dirty="0"/>
            </a:p>
          </p:txBody>
        </p:sp>
      </p:grpSp>
      <p:sp>
        <p:nvSpPr>
          <p:cNvPr id="10" name="Oval 9"/>
          <p:cNvSpPr/>
          <p:nvPr/>
        </p:nvSpPr>
        <p:spPr>
          <a:xfrm>
            <a:off x="5292080" y="4401107"/>
            <a:ext cx="324036" cy="79591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896036" y="5192575"/>
            <a:ext cx="1188132" cy="307777"/>
          </a:xfrm>
          <a:prstGeom prst="rect">
            <a:avLst/>
          </a:prstGeom>
          <a:noFill/>
        </p:spPr>
        <p:txBody>
          <a:bodyPr wrap="square" rtlCol="0">
            <a:spAutoFit/>
          </a:bodyPr>
          <a:lstStyle/>
          <a:p>
            <a:r>
              <a:rPr lang="en-US" sz="1400" smtClean="0"/>
              <a:t>DC offset</a:t>
            </a:r>
            <a:endParaRPr lang="en-US" sz="1400"/>
          </a:p>
        </p:txBody>
      </p:sp>
      <p:sp>
        <p:nvSpPr>
          <p:cNvPr id="24" name="TextBox 23"/>
          <p:cNvSpPr txBox="1"/>
          <p:nvPr/>
        </p:nvSpPr>
        <p:spPr>
          <a:xfrm>
            <a:off x="6876254" y="2024844"/>
            <a:ext cx="1296145" cy="307777"/>
          </a:xfrm>
          <a:prstGeom prst="rect">
            <a:avLst/>
          </a:prstGeom>
          <a:noFill/>
        </p:spPr>
        <p:txBody>
          <a:bodyPr wrap="square" rtlCol="0">
            <a:spAutoFit/>
          </a:bodyPr>
          <a:lstStyle/>
          <a:p>
            <a:r>
              <a:rPr lang="en-US" sz="1400" dirty="0" smtClean="0"/>
              <a:t>Why so high?</a:t>
            </a:r>
            <a:endParaRPr lang="en-US" sz="1400" dirty="0"/>
          </a:p>
        </p:txBody>
      </p:sp>
      <p:sp>
        <p:nvSpPr>
          <p:cNvPr id="25" name="Oval 24"/>
          <p:cNvSpPr/>
          <p:nvPr/>
        </p:nvSpPr>
        <p:spPr>
          <a:xfrm>
            <a:off x="7308304" y="2332258"/>
            <a:ext cx="324036" cy="286031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000" y="1872000"/>
            <a:ext cx="3420000" cy="3420000"/>
          </a:xfrm>
          <a:prstGeom prst="rect">
            <a:avLst/>
          </a:prstGeom>
        </p:spPr>
      </p:pic>
    </p:spTree>
    <p:extLst>
      <p:ext uri="{BB962C8B-B14F-4D97-AF65-F5344CB8AC3E}">
        <p14:creationId xmlns:p14="http://schemas.microsoft.com/office/powerpoint/2010/main" val="16944348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Calculation of frequency bands (16 samples)</a:t>
            </a:r>
            <a:endParaRPr lang="en-US" dirty="0"/>
          </a:p>
        </p:txBody>
      </p:sp>
      <p:grpSp>
        <p:nvGrpSpPr>
          <p:cNvPr id="13" name="Group 12"/>
          <p:cNvGrpSpPr/>
          <p:nvPr/>
        </p:nvGrpSpPr>
        <p:grpSpPr>
          <a:xfrm>
            <a:off x="358775" y="1393031"/>
            <a:ext cx="3889189" cy="307777"/>
            <a:chOff x="358775" y="1609055"/>
            <a:chExt cx="3889189" cy="307777"/>
          </a:xfrm>
        </p:grpSpPr>
        <p:cxnSp>
          <p:nvCxnSpPr>
            <p:cNvPr id="18" name="Straight Connector 17"/>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58775" y="1609055"/>
              <a:ext cx="3889189" cy="307777"/>
            </a:xfrm>
            <a:prstGeom prst="rect">
              <a:avLst/>
            </a:prstGeom>
            <a:noFill/>
          </p:spPr>
          <p:txBody>
            <a:bodyPr wrap="square" rtlCol="0">
              <a:spAutoFit/>
            </a:bodyPr>
            <a:lstStyle/>
            <a:p>
              <a:pPr algn="ctr"/>
              <a:r>
                <a:rPr lang="en-US" sz="1400" b="1" dirty="0" smtClean="0"/>
                <a:t>Original sound wave</a:t>
              </a:r>
              <a:endParaRPr lang="en-US" sz="1400" b="1" dirty="0"/>
            </a:p>
          </p:txBody>
        </p:sp>
      </p:grpSp>
      <p:grpSp>
        <p:nvGrpSpPr>
          <p:cNvPr id="21" name="Group 20"/>
          <p:cNvGrpSpPr/>
          <p:nvPr/>
        </p:nvGrpSpPr>
        <p:grpSpPr>
          <a:xfrm>
            <a:off x="4896036" y="1393030"/>
            <a:ext cx="3889189" cy="307777"/>
            <a:chOff x="358775" y="1609055"/>
            <a:chExt cx="3889189" cy="307777"/>
          </a:xfrm>
        </p:grpSpPr>
        <p:cxnSp>
          <p:nvCxnSpPr>
            <p:cNvPr id="22" name="Straight Connector 21"/>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58775" y="1609055"/>
              <a:ext cx="3889189" cy="307777"/>
            </a:xfrm>
            <a:prstGeom prst="rect">
              <a:avLst/>
            </a:prstGeom>
            <a:noFill/>
          </p:spPr>
          <p:txBody>
            <a:bodyPr wrap="square" rtlCol="0">
              <a:spAutoFit/>
            </a:bodyPr>
            <a:lstStyle/>
            <a:p>
              <a:pPr algn="ctr"/>
              <a:r>
                <a:rPr lang="en-US" sz="1400" b="1" dirty="0" smtClean="0"/>
                <a:t>Results of FFT</a:t>
              </a:r>
              <a:endParaRPr lang="en-US" sz="1400" b="1" dirty="0"/>
            </a:p>
          </p:txBody>
        </p:sp>
      </p:grpSp>
      <p:sp>
        <p:nvSpPr>
          <p:cNvPr id="17" name="Content Placeholder 1"/>
          <p:cNvSpPr>
            <a:spLocks noGrp="1"/>
          </p:cNvSpPr>
          <p:nvPr>
            <p:ph sz="quarter" idx="17"/>
          </p:nvPr>
        </p:nvSpPr>
        <p:spPr>
          <a:xfrm>
            <a:off x="377825" y="5625244"/>
            <a:ext cx="8353600" cy="264185"/>
          </a:xfrm>
        </p:spPr>
        <p:txBody>
          <a:bodyPr/>
          <a:lstStyle/>
          <a:p>
            <a:r>
              <a:rPr lang="en-US" dirty="0" smtClean="0"/>
              <a:t>Source: </a:t>
            </a:r>
            <a:r>
              <a:rPr lang="en-US" dirty="0"/>
              <a:t>Inspired by http://</a:t>
            </a:r>
            <a:r>
              <a:rPr lang="en-US" dirty="0" smtClean="0"/>
              <a:t>www.abstractnew.com/2014/04/the-fast-fourier-transform-fft-without.html</a:t>
            </a:r>
            <a:r>
              <a:rPr lang="en-US" dirty="0"/>
              <a:t> and http://</a:t>
            </a:r>
            <a:r>
              <a:rPr lang="en-US" dirty="0" err="1"/>
              <a:t>www.di.fc.ul.pt</a:t>
            </a:r>
            <a:r>
              <a:rPr lang="en-US" dirty="0"/>
              <a:t>/~</a:t>
            </a:r>
            <a:r>
              <a:rPr lang="en-US" dirty="0" err="1"/>
              <a:t>jpn</a:t>
            </a:r>
            <a:r>
              <a:rPr lang="en-US" dirty="0"/>
              <a:t>/r/</a:t>
            </a:r>
            <a:r>
              <a:rPr lang="en-US" dirty="0" err="1"/>
              <a:t>fourier</a:t>
            </a:r>
            <a:r>
              <a:rPr lang="en-US" dirty="0"/>
              <a:t>/</a:t>
            </a:r>
            <a:r>
              <a:rPr lang="en-US" dirty="0" err="1"/>
              <a:t>fourier.html</a:t>
            </a:r>
            <a:endParaRPr lang="en-US" dirty="0"/>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000" y="1872000"/>
            <a:ext cx="3420000" cy="342000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8000" y="1872000"/>
            <a:ext cx="3420000" cy="3420000"/>
          </a:xfrm>
          <a:prstGeom prst="rect">
            <a:avLst/>
          </a:prstGeom>
        </p:spPr>
      </p:pic>
      <p:sp>
        <p:nvSpPr>
          <p:cNvPr id="24" name="Oval 23"/>
          <p:cNvSpPr/>
          <p:nvPr/>
        </p:nvSpPr>
        <p:spPr>
          <a:xfrm>
            <a:off x="7308304" y="3681028"/>
            <a:ext cx="324036" cy="151154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6876254" y="3265239"/>
            <a:ext cx="1296145" cy="307777"/>
          </a:xfrm>
          <a:prstGeom prst="rect">
            <a:avLst/>
          </a:prstGeom>
          <a:noFill/>
        </p:spPr>
        <p:txBody>
          <a:bodyPr wrap="square" rtlCol="0">
            <a:spAutoFit/>
          </a:bodyPr>
          <a:lstStyle/>
          <a:p>
            <a:r>
              <a:rPr lang="en-US" sz="1400" dirty="0" smtClean="0"/>
              <a:t>Much better</a:t>
            </a:r>
            <a:endParaRPr lang="en-US" sz="1400" dirty="0"/>
          </a:p>
        </p:txBody>
      </p:sp>
    </p:spTree>
    <p:extLst>
      <p:ext uri="{BB962C8B-B14F-4D97-AF65-F5344CB8AC3E}">
        <p14:creationId xmlns:p14="http://schemas.microsoft.com/office/powerpoint/2010/main" val="4888179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Audio processing always involves noise</a:t>
            </a:r>
            <a:endParaRPr lang="en-US" dirty="0"/>
          </a:p>
        </p:txBody>
      </p:sp>
      <p:sp>
        <p:nvSpPr>
          <p:cNvPr id="2" name="Content Placeholder 1"/>
          <p:cNvSpPr>
            <a:spLocks noGrp="1"/>
          </p:cNvSpPr>
          <p:nvPr>
            <p:ph sz="quarter" idx="17"/>
          </p:nvPr>
        </p:nvSpPr>
        <p:spPr/>
        <p:txBody>
          <a:bodyPr/>
          <a:lstStyle/>
          <a:p>
            <a:r>
              <a:rPr lang="en-US" dirty="0" smtClean="0"/>
              <a:t>Source</a:t>
            </a:r>
            <a:r>
              <a:rPr lang="en-US" dirty="0"/>
              <a:t>: http://</a:t>
            </a:r>
            <a:r>
              <a:rPr lang="en-US" dirty="0" err="1"/>
              <a:t>www.di.fc.ul.pt</a:t>
            </a:r>
            <a:r>
              <a:rPr lang="en-US" dirty="0"/>
              <a:t>/~</a:t>
            </a:r>
            <a:r>
              <a:rPr lang="en-US" dirty="0" err="1"/>
              <a:t>jpn</a:t>
            </a:r>
            <a:r>
              <a:rPr lang="en-US" dirty="0"/>
              <a:t>/r/</a:t>
            </a:r>
            <a:r>
              <a:rPr lang="en-US" dirty="0" err="1"/>
              <a:t>fourier</a:t>
            </a:r>
            <a:r>
              <a:rPr lang="en-US" dirty="0"/>
              <a:t>/</a:t>
            </a:r>
            <a:r>
              <a:rPr lang="en-US" dirty="0" err="1"/>
              <a:t>fourier.html</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000" y="1872000"/>
            <a:ext cx="3420000" cy="3420000"/>
          </a:xfrm>
          <a:prstGeom prst="rect">
            <a:avLst/>
          </a:prstGeom>
        </p:spPr>
      </p:pic>
      <p:grpSp>
        <p:nvGrpSpPr>
          <p:cNvPr id="14" name="Group 13"/>
          <p:cNvGrpSpPr/>
          <p:nvPr/>
        </p:nvGrpSpPr>
        <p:grpSpPr>
          <a:xfrm>
            <a:off x="358775" y="1393031"/>
            <a:ext cx="3889189" cy="307777"/>
            <a:chOff x="358775" y="1609055"/>
            <a:chExt cx="3889189" cy="307777"/>
          </a:xfrm>
        </p:grpSpPr>
        <p:cxnSp>
          <p:nvCxnSpPr>
            <p:cNvPr id="15" name="Straight Connector 14"/>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58775" y="1609055"/>
              <a:ext cx="3889189" cy="307777"/>
            </a:xfrm>
            <a:prstGeom prst="rect">
              <a:avLst/>
            </a:prstGeom>
            <a:noFill/>
          </p:spPr>
          <p:txBody>
            <a:bodyPr wrap="square" rtlCol="0">
              <a:spAutoFit/>
            </a:bodyPr>
            <a:lstStyle/>
            <a:p>
              <a:pPr algn="ctr"/>
              <a:r>
                <a:rPr lang="en-US" sz="1400" b="1" dirty="0" smtClean="0"/>
                <a:t>Sound wave with heavy noise</a:t>
              </a:r>
              <a:endParaRPr lang="en-US" sz="1400" b="1" dirty="0"/>
            </a:p>
          </p:txBody>
        </p:sp>
      </p:grpSp>
      <p:grpSp>
        <p:nvGrpSpPr>
          <p:cNvPr id="18" name="Group 17"/>
          <p:cNvGrpSpPr/>
          <p:nvPr/>
        </p:nvGrpSpPr>
        <p:grpSpPr>
          <a:xfrm>
            <a:off x="4896036" y="1393030"/>
            <a:ext cx="3889189" cy="307777"/>
            <a:chOff x="358775" y="1609055"/>
            <a:chExt cx="3889189" cy="307777"/>
          </a:xfrm>
        </p:grpSpPr>
        <p:cxnSp>
          <p:nvCxnSpPr>
            <p:cNvPr id="19" name="Straight Connector 18"/>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58775" y="1609055"/>
              <a:ext cx="3889189" cy="307777"/>
            </a:xfrm>
            <a:prstGeom prst="rect">
              <a:avLst/>
            </a:prstGeom>
            <a:noFill/>
          </p:spPr>
          <p:txBody>
            <a:bodyPr wrap="square" rtlCol="0">
              <a:spAutoFit/>
            </a:bodyPr>
            <a:lstStyle/>
            <a:p>
              <a:pPr algn="ctr"/>
              <a:r>
                <a:rPr lang="en-US" sz="1400" b="1" dirty="0" smtClean="0"/>
                <a:t>Results of FFT</a:t>
              </a:r>
              <a:endParaRPr lang="en-US" sz="1400" b="1" dirty="0"/>
            </a:p>
          </p:txBody>
        </p:sp>
      </p:gr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8000" y="1872000"/>
            <a:ext cx="3420000" cy="3420000"/>
          </a:xfrm>
          <a:prstGeom prst="rect">
            <a:avLst/>
          </a:prstGeom>
        </p:spPr>
      </p:pic>
      <p:sp>
        <p:nvSpPr>
          <p:cNvPr id="30" name="Rectangle 29"/>
          <p:cNvSpPr/>
          <p:nvPr/>
        </p:nvSpPr>
        <p:spPr>
          <a:xfrm>
            <a:off x="358775" y="5292000"/>
            <a:ext cx="8426449" cy="5134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uppieren 6"/>
          <p:cNvGrpSpPr/>
          <p:nvPr/>
        </p:nvGrpSpPr>
        <p:grpSpPr>
          <a:xfrm>
            <a:off x="359532" y="5301208"/>
            <a:ext cx="495093" cy="495148"/>
            <a:chOff x="4791456" y="4160520"/>
            <a:chExt cx="658368" cy="658441"/>
          </a:xfrm>
        </p:grpSpPr>
        <p:sp>
          <p:nvSpPr>
            <p:cNvPr id="32" name="Oval 37"/>
            <p:cNvSpPr>
              <a:spLocks noChangeAspect="1"/>
            </p:cNvSpPr>
            <p:nvPr/>
          </p:nvSpPr>
          <p:spPr>
            <a:xfrm>
              <a:off x="4791456" y="416052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3" name="Grafik 8"/>
            <p:cNvPicPr>
              <a:picLocks noChangeAspect="1"/>
            </p:cNvPicPr>
            <p:nvPr/>
          </p:nvPicPr>
          <p:blipFill>
            <a:blip r:embed="rId4">
              <a:lum bright="45000"/>
            </a:blip>
            <a:stretch>
              <a:fillRect/>
            </a:stretch>
          </p:blipFill>
          <p:spPr>
            <a:xfrm>
              <a:off x="4864608" y="4232582"/>
              <a:ext cx="510438" cy="514315"/>
            </a:xfrm>
            <a:prstGeom prst="rect">
              <a:avLst/>
            </a:prstGeom>
          </p:spPr>
        </p:pic>
      </p:grpSp>
      <p:sp>
        <p:nvSpPr>
          <p:cNvPr id="34" name="TextBox 33"/>
          <p:cNvSpPr txBox="1"/>
          <p:nvPr/>
        </p:nvSpPr>
        <p:spPr>
          <a:xfrm>
            <a:off x="935596" y="5292000"/>
            <a:ext cx="7849628" cy="523220"/>
          </a:xfrm>
          <a:prstGeom prst="rect">
            <a:avLst/>
          </a:prstGeom>
          <a:noFill/>
        </p:spPr>
        <p:txBody>
          <a:bodyPr wrap="square" rtlCol="0">
            <a:spAutoFit/>
          </a:bodyPr>
          <a:lstStyle/>
          <a:p>
            <a:r>
              <a:rPr lang="de-DE" sz="1400" dirty="0" smtClean="0"/>
              <a:t>FFT </a:t>
            </a:r>
            <a:r>
              <a:rPr lang="de-DE" sz="1400" dirty="0" err="1" smtClean="0"/>
              <a:t>analysis</a:t>
            </a:r>
            <a:r>
              <a:rPr lang="de-DE" sz="1400" dirty="0" smtClean="0"/>
              <a:t> </a:t>
            </a:r>
            <a:r>
              <a:rPr lang="de-DE" sz="1400" dirty="0" err="1" smtClean="0"/>
              <a:t>reveals</a:t>
            </a:r>
            <a:r>
              <a:rPr lang="de-DE" sz="1400" dirty="0" smtClean="0"/>
              <a:t> a </a:t>
            </a:r>
            <a:r>
              <a:rPr lang="de-DE" sz="1400" dirty="0" err="1" smtClean="0"/>
              <a:t>hidden</a:t>
            </a:r>
            <a:r>
              <a:rPr lang="de-DE" sz="1400" dirty="0" smtClean="0"/>
              <a:t> </a:t>
            </a:r>
            <a:r>
              <a:rPr lang="de-DE" sz="1400" dirty="0" err="1" smtClean="0"/>
              <a:t>harmonic</a:t>
            </a:r>
            <a:r>
              <a:rPr lang="de-DE" sz="1400" dirty="0" smtClean="0"/>
              <a:t> at 3Hz. This </a:t>
            </a:r>
            <a:r>
              <a:rPr lang="de-DE" sz="1400" dirty="0" err="1" smtClean="0"/>
              <a:t>can</a:t>
            </a:r>
            <a:r>
              <a:rPr lang="de-DE" sz="1400" dirty="0" smtClean="0"/>
              <a:t> </a:t>
            </a:r>
            <a:r>
              <a:rPr lang="de-DE" sz="1400" dirty="0" err="1" smtClean="0"/>
              <a:t>be</a:t>
            </a:r>
            <a:r>
              <a:rPr lang="de-DE" sz="1400" dirty="0" smtClean="0"/>
              <a:t> </a:t>
            </a:r>
            <a:r>
              <a:rPr lang="de-DE" sz="1400" dirty="0" err="1" smtClean="0"/>
              <a:t>used</a:t>
            </a:r>
            <a:r>
              <a:rPr lang="de-DE" sz="1400" dirty="0" smtClean="0"/>
              <a:t> </a:t>
            </a:r>
            <a:r>
              <a:rPr lang="de-DE" sz="1400" dirty="0" err="1" smtClean="0"/>
              <a:t>to</a:t>
            </a:r>
            <a:r>
              <a:rPr lang="de-DE" sz="1400" dirty="0" smtClean="0"/>
              <a:t> e.g. </a:t>
            </a:r>
            <a:r>
              <a:rPr lang="de-DE" sz="1400" dirty="0" err="1" smtClean="0"/>
              <a:t>identify</a:t>
            </a:r>
            <a:r>
              <a:rPr lang="de-DE" sz="1400" dirty="0" smtClean="0"/>
              <a:t> </a:t>
            </a:r>
            <a:r>
              <a:rPr lang="de-DE" sz="1400" dirty="0" err="1" smtClean="0"/>
              <a:t>the</a:t>
            </a:r>
            <a:r>
              <a:rPr lang="de-DE" sz="1400" dirty="0" smtClean="0"/>
              <a:t> </a:t>
            </a:r>
            <a:r>
              <a:rPr lang="de-DE" sz="1400" dirty="0" err="1" smtClean="0"/>
              <a:t>source</a:t>
            </a:r>
            <a:r>
              <a:rPr lang="de-DE" sz="1400" dirty="0" smtClean="0"/>
              <a:t> </a:t>
            </a:r>
            <a:r>
              <a:rPr lang="de-DE" sz="1400" dirty="0" err="1" smtClean="0"/>
              <a:t>of</a:t>
            </a:r>
            <a:r>
              <a:rPr lang="de-DE" sz="1400" dirty="0" smtClean="0"/>
              <a:t> </a:t>
            </a:r>
            <a:r>
              <a:rPr lang="de-DE" sz="1400" dirty="0" err="1" smtClean="0"/>
              <a:t>the</a:t>
            </a:r>
            <a:r>
              <a:rPr lang="de-DE" sz="1400" dirty="0" smtClean="0"/>
              <a:t> </a:t>
            </a:r>
            <a:r>
              <a:rPr lang="de-DE" sz="1400" dirty="0" err="1" smtClean="0"/>
              <a:t>sound</a:t>
            </a:r>
            <a:r>
              <a:rPr lang="de-DE" sz="1400" dirty="0" smtClean="0"/>
              <a:t>. </a:t>
            </a:r>
            <a:endParaRPr lang="en-US" sz="1400" dirty="0"/>
          </a:p>
        </p:txBody>
      </p:sp>
      <p:sp>
        <p:nvSpPr>
          <p:cNvPr id="35" name="Oval 34"/>
          <p:cNvSpPr/>
          <p:nvPr/>
        </p:nvSpPr>
        <p:spPr>
          <a:xfrm>
            <a:off x="5364088" y="1917562"/>
            <a:ext cx="324036" cy="320324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42274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Trends from audio signals should be removed</a:t>
            </a:r>
            <a:endParaRPr lang="en-US" dirty="0"/>
          </a:p>
        </p:txBody>
      </p:sp>
      <p:sp>
        <p:nvSpPr>
          <p:cNvPr id="2" name="Content Placeholder 1"/>
          <p:cNvSpPr>
            <a:spLocks noGrp="1"/>
          </p:cNvSpPr>
          <p:nvPr>
            <p:ph sz="quarter" idx="17"/>
          </p:nvPr>
        </p:nvSpPr>
        <p:spPr/>
        <p:txBody>
          <a:bodyPr/>
          <a:lstStyle/>
          <a:p>
            <a:r>
              <a:rPr lang="en-US" dirty="0" smtClean="0"/>
              <a:t>Source</a:t>
            </a:r>
            <a:r>
              <a:rPr lang="en-US" dirty="0"/>
              <a:t>: http://</a:t>
            </a:r>
            <a:r>
              <a:rPr lang="en-US" dirty="0" err="1"/>
              <a:t>www.di.fc.ul.pt</a:t>
            </a:r>
            <a:r>
              <a:rPr lang="en-US" dirty="0"/>
              <a:t>/~</a:t>
            </a:r>
            <a:r>
              <a:rPr lang="en-US" dirty="0" err="1"/>
              <a:t>jpn</a:t>
            </a:r>
            <a:r>
              <a:rPr lang="en-US" dirty="0"/>
              <a:t>/r/</a:t>
            </a:r>
            <a:r>
              <a:rPr lang="en-US" dirty="0" err="1"/>
              <a:t>fourier</a:t>
            </a:r>
            <a:r>
              <a:rPr lang="en-US" dirty="0"/>
              <a:t>/</a:t>
            </a:r>
            <a:r>
              <a:rPr lang="en-US" dirty="0" err="1"/>
              <a:t>fourier.html</a:t>
            </a:r>
            <a:endParaRPr lang="en-US" dirty="0"/>
          </a:p>
        </p:txBody>
      </p:sp>
      <p:grpSp>
        <p:nvGrpSpPr>
          <p:cNvPr id="14" name="Group 13"/>
          <p:cNvGrpSpPr/>
          <p:nvPr/>
        </p:nvGrpSpPr>
        <p:grpSpPr>
          <a:xfrm>
            <a:off x="358775" y="1393031"/>
            <a:ext cx="3889189" cy="307777"/>
            <a:chOff x="358775" y="1609055"/>
            <a:chExt cx="3889189" cy="307777"/>
          </a:xfrm>
        </p:grpSpPr>
        <p:cxnSp>
          <p:nvCxnSpPr>
            <p:cNvPr id="15" name="Straight Connector 14"/>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58775" y="1609055"/>
              <a:ext cx="3889189" cy="307777"/>
            </a:xfrm>
            <a:prstGeom prst="rect">
              <a:avLst/>
            </a:prstGeom>
            <a:noFill/>
          </p:spPr>
          <p:txBody>
            <a:bodyPr wrap="square" rtlCol="0">
              <a:spAutoFit/>
            </a:bodyPr>
            <a:lstStyle/>
            <a:p>
              <a:pPr algn="ctr"/>
              <a:r>
                <a:rPr lang="en-US" sz="1400" b="1" dirty="0" smtClean="0"/>
                <a:t>Same sound wave with a trend</a:t>
              </a:r>
              <a:endParaRPr lang="en-US" sz="1400" b="1" dirty="0"/>
            </a:p>
          </p:txBody>
        </p:sp>
      </p:grpSp>
      <p:grpSp>
        <p:nvGrpSpPr>
          <p:cNvPr id="18" name="Group 17"/>
          <p:cNvGrpSpPr/>
          <p:nvPr/>
        </p:nvGrpSpPr>
        <p:grpSpPr>
          <a:xfrm>
            <a:off x="4896036" y="1393030"/>
            <a:ext cx="3889189" cy="307777"/>
            <a:chOff x="358775" y="1609055"/>
            <a:chExt cx="3889189" cy="307777"/>
          </a:xfrm>
        </p:grpSpPr>
        <p:cxnSp>
          <p:nvCxnSpPr>
            <p:cNvPr id="19" name="Straight Connector 18"/>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58775" y="1609055"/>
              <a:ext cx="3889189" cy="307777"/>
            </a:xfrm>
            <a:prstGeom prst="rect">
              <a:avLst/>
            </a:prstGeom>
            <a:noFill/>
          </p:spPr>
          <p:txBody>
            <a:bodyPr wrap="square" rtlCol="0">
              <a:spAutoFit/>
            </a:bodyPr>
            <a:lstStyle/>
            <a:p>
              <a:pPr algn="ctr"/>
              <a:r>
                <a:rPr lang="en-US" sz="1400" b="1" dirty="0" smtClean="0"/>
                <a:t>Results of FFT</a:t>
              </a:r>
              <a:endParaRPr lang="en-US" sz="1400" b="1" dirty="0"/>
            </a:p>
          </p:txBody>
        </p:sp>
      </p:gr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000" y="1872000"/>
            <a:ext cx="3420000" cy="34200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000" y="1872000"/>
            <a:ext cx="3420000" cy="3420000"/>
          </a:xfrm>
          <a:prstGeom prst="rect">
            <a:avLst/>
          </a:prstGeom>
        </p:spPr>
      </p:pic>
      <p:sp>
        <p:nvSpPr>
          <p:cNvPr id="21" name="Rectangle 20"/>
          <p:cNvSpPr/>
          <p:nvPr/>
        </p:nvSpPr>
        <p:spPr>
          <a:xfrm>
            <a:off x="358775" y="5292000"/>
            <a:ext cx="8426449" cy="5134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uppieren 6"/>
          <p:cNvGrpSpPr/>
          <p:nvPr/>
        </p:nvGrpSpPr>
        <p:grpSpPr>
          <a:xfrm>
            <a:off x="359532" y="5301208"/>
            <a:ext cx="495093" cy="495148"/>
            <a:chOff x="4791456" y="4160520"/>
            <a:chExt cx="658368" cy="658441"/>
          </a:xfrm>
        </p:grpSpPr>
        <p:sp>
          <p:nvSpPr>
            <p:cNvPr id="23" name="Oval 37"/>
            <p:cNvSpPr>
              <a:spLocks noChangeAspect="1"/>
            </p:cNvSpPr>
            <p:nvPr/>
          </p:nvSpPr>
          <p:spPr>
            <a:xfrm>
              <a:off x="4791456" y="416052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Grafik 8"/>
            <p:cNvPicPr>
              <a:picLocks noChangeAspect="1"/>
            </p:cNvPicPr>
            <p:nvPr/>
          </p:nvPicPr>
          <p:blipFill>
            <a:blip r:embed="rId4">
              <a:lum bright="45000"/>
            </a:blip>
            <a:stretch>
              <a:fillRect/>
            </a:stretch>
          </p:blipFill>
          <p:spPr>
            <a:xfrm>
              <a:off x="4864608" y="4232582"/>
              <a:ext cx="510438" cy="514315"/>
            </a:xfrm>
            <a:prstGeom prst="rect">
              <a:avLst/>
            </a:prstGeom>
          </p:spPr>
        </p:pic>
      </p:grpSp>
      <p:sp>
        <p:nvSpPr>
          <p:cNvPr id="25" name="TextBox 24"/>
          <p:cNvSpPr txBox="1"/>
          <p:nvPr/>
        </p:nvSpPr>
        <p:spPr>
          <a:xfrm>
            <a:off x="935596" y="5389475"/>
            <a:ext cx="7849628" cy="307777"/>
          </a:xfrm>
          <a:prstGeom prst="rect">
            <a:avLst/>
          </a:prstGeom>
          <a:noFill/>
        </p:spPr>
        <p:txBody>
          <a:bodyPr wrap="square" rtlCol="0">
            <a:spAutoFit/>
          </a:bodyPr>
          <a:lstStyle/>
          <a:p>
            <a:r>
              <a:rPr lang="de-DE" sz="1400" dirty="0" smtClean="0"/>
              <a:t>Trends </a:t>
            </a:r>
            <a:r>
              <a:rPr lang="de-DE" sz="1400" dirty="0" err="1" smtClean="0"/>
              <a:t>exaggerate</a:t>
            </a:r>
            <a:r>
              <a:rPr lang="de-DE" sz="1400" dirty="0" smtClean="0"/>
              <a:t> </a:t>
            </a:r>
            <a:r>
              <a:rPr lang="de-DE" sz="1400" dirty="0" err="1" smtClean="0"/>
              <a:t>the</a:t>
            </a:r>
            <a:r>
              <a:rPr lang="de-DE" sz="1400" dirty="0" smtClean="0"/>
              <a:t> </a:t>
            </a:r>
            <a:r>
              <a:rPr lang="de-DE" sz="1400" dirty="0" err="1" smtClean="0"/>
              <a:t>role</a:t>
            </a:r>
            <a:r>
              <a:rPr lang="de-DE" sz="1400" dirty="0" smtClean="0"/>
              <a:t> </a:t>
            </a:r>
            <a:r>
              <a:rPr lang="de-DE" sz="1400" dirty="0" err="1" smtClean="0"/>
              <a:t>of</a:t>
            </a:r>
            <a:r>
              <a:rPr lang="de-DE" sz="1400" dirty="0" smtClean="0"/>
              <a:t> </a:t>
            </a:r>
            <a:r>
              <a:rPr lang="de-DE" sz="1400" dirty="0" err="1" smtClean="0"/>
              <a:t>the</a:t>
            </a:r>
            <a:r>
              <a:rPr lang="de-DE" sz="1400" dirty="0" smtClean="0"/>
              <a:t> DC </a:t>
            </a:r>
            <a:r>
              <a:rPr lang="de-DE" sz="1400" dirty="0" err="1" smtClean="0"/>
              <a:t>offsets</a:t>
            </a:r>
            <a:r>
              <a:rPr lang="de-DE" sz="1400" dirty="0" smtClean="0"/>
              <a:t> in </a:t>
            </a:r>
            <a:r>
              <a:rPr lang="de-DE" sz="1400" dirty="0" err="1" smtClean="0"/>
              <a:t>spectral</a:t>
            </a:r>
            <a:r>
              <a:rPr lang="de-DE" sz="1400" dirty="0" smtClean="0"/>
              <a:t> </a:t>
            </a:r>
            <a:r>
              <a:rPr lang="de-DE" sz="1400" dirty="0" err="1" smtClean="0"/>
              <a:t>analysis</a:t>
            </a:r>
            <a:r>
              <a:rPr lang="de-DE" sz="1400" dirty="0"/>
              <a:t>.</a:t>
            </a:r>
            <a:endParaRPr lang="en-US" sz="1400" dirty="0"/>
          </a:p>
        </p:txBody>
      </p:sp>
      <p:sp>
        <p:nvSpPr>
          <p:cNvPr id="26" name="Oval 25"/>
          <p:cNvSpPr/>
          <p:nvPr/>
        </p:nvSpPr>
        <p:spPr>
          <a:xfrm>
            <a:off x="5292080" y="1917562"/>
            <a:ext cx="324036" cy="320324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1418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Major drawback: Human hearing is non-linear</a:t>
            </a:r>
            <a:endParaRPr lang="en-US" dirty="0"/>
          </a:p>
        </p:txBody>
      </p:sp>
      <p:sp>
        <p:nvSpPr>
          <p:cNvPr id="2" name="Content Placeholder 1"/>
          <p:cNvSpPr>
            <a:spLocks noGrp="1"/>
          </p:cNvSpPr>
          <p:nvPr>
            <p:ph sz="quarter" idx="17"/>
          </p:nvPr>
        </p:nvSpPr>
        <p:spPr/>
        <p:txBody>
          <a:bodyPr/>
          <a:lstStyle/>
          <a:p>
            <a:r>
              <a:rPr lang="en-US" dirty="0" smtClean="0"/>
              <a:t>Source: e.g. </a:t>
            </a:r>
            <a:r>
              <a:rPr lang="de-DE" dirty="0" smtClean="0"/>
              <a:t>Robinson, </a:t>
            </a:r>
            <a:r>
              <a:rPr lang="de-DE" dirty="0" err="1" smtClean="0"/>
              <a:t>Dadson</a:t>
            </a:r>
            <a:r>
              <a:rPr lang="de-DE" dirty="0" smtClean="0"/>
              <a:t> (1956), </a:t>
            </a:r>
            <a:r>
              <a:rPr lang="de-DE" dirty="0" err="1" smtClean="0"/>
              <a:t>picture</a:t>
            </a:r>
            <a:r>
              <a:rPr lang="de-DE" dirty="0"/>
              <a:t> </a:t>
            </a:r>
            <a:r>
              <a:rPr lang="de-DE" dirty="0" err="1"/>
              <a:t>from</a:t>
            </a:r>
            <a:r>
              <a:rPr lang="de-DE" dirty="0"/>
              <a:t> http://</a:t>
            </a:r>
            <a:r>
              <a:rPr lang="de-DE" dirty="0" err="1"/>
              <a:t>www.diracdelta.co.uk</a:t>
            </a:r>
            <a:r>
              <a:rPr lang="de-DE" dirty="0"/>
              <a:t>/ </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825" y="1419211"/>
            <a:ext cx="4121434" cy="4337856"/>
          </a:xfrm>
          <a:prstGeom prst="rect">
            <a:avLst/>
          </a:prstGeom>
        </p:spPr>
      </p:pic>
      <p:sp>
        <p:nvSpPr>
          <p:cNvPr id="6" name="Rectangle 5"/>
          <p:cNvSpPr/>
          <p:nvPr/>
        </p:nvSpPr>
        <p:spPr>
          <a:xfrm>
            <a:off x="1502828" y="5470405"/>
            <a:ext cx="2124236"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a:t>
            </a:r>
            <a:r>
              <a:rPr lang="en-US" sz="1200" dirty="0" smtClean="0">
                <a:solidFill>
                  <a:schemeClr val="tx1"/>
                </a:solidFill>
              </a:rPr>
              <a:t>requency (</a:t>
            </a:r>
            <a:r>
              <a:rPr lang="en-US" sz="1200" dirty="0" err="1" smtClean="0">
                <a:solidFill>
                  <a:schemeClr val="tx1"/>
                </a:solidFill>
              </a:rPr>
              <a:t>hz</a:t>
            </a:r>
            <a:r>
              <a:rPr lang="en-US" sz="1200" dirty="0" smtClean="0">
                <a:solidFill>
                  <a:schemeClr val="tx1"/>
                </a:solidFill>
              </a:rPr>
              <a:t>)</a:t>
            </a:r>
            <a:endParaRPr lang="en-US" sz="1200" dirty="0">
              <a:solidFill>
                <a:schemeClr val="tx1"/>
              </a:solidFill>
            </a:endParaRPr>
          </a:p>
        </p:txBody>
      </p:sp>
      <p:sp>
        <p:nvSpPr>
          <p:cNvPr id="16" name="Rectangle 15"/>
          <p:cNvSpPr/>
          <p:nvPr/>
        </p:nvSpPr>
        <p:spPr>
          <a:xfrm rot="16200000">
            <a:off x="-450558" y="3470763"/>
            <a:ext cx="2124236"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sound pressure level (dB)</a:t>
            </a:r>
            <a:endParaRPr lang="en-US" sz="1200" dirty="0">
              <a:solidFill>
                <a:schemeClr val="tx1"/>
              </a:solidFill>
            </a:endParaRPr>
          </a:p>
        </p:txBody>
      </p:sp>
      <p:grpSp>
        <p:nvGrpSpPr>
          <p:cNvPr id="24" name="Gruppieren 6"/>
          <p:cNvGrpSpPr/>
          <p:nvPr/>
        </p:nvGrpSpPr>
        <p:grpSpPr>
          <a:xfrm>
            <a:off x="4924336" y="4808532"/>
            <a:ext cx="658368" cy="658441"/>
            <a:chOff x="4791456" y="4160520"/>
            <a:chExt cx="658368" cy="658441"/>
          </a:xfrm>
        </p:grpSpPr>
        <p:sp>
          <p:nvSpPr>
            <p:cNvPr id="25" name="Oval 37"/>
            <p:cNvSpPr>
              <a:spLocks noChangeAspect="1"/>
            </p:cNvSpPr>
            <p:nvPr/>
          </p:nvSpPr>
          <p:spPr>
            <a:xfrm>
              <a:off x="4791456" y="416052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Grafik 8"/>
            <p:cNvPicPr>
              <a:picLocks noChangeAspect="1"/>
            </p:cNvPicPr>
            <p:nvPr/>
          </p:nvPicPr>
          <p:blipFill>
            <a:blip r:embed="rId3">
              <a:lum bright="45000"/>
            </a:blip>
            <a:stretch>
              <a:fillRect/>
            </a:stretch>
          </p:blipFill>
          <p:spPr>
            <a:xfrm>
              <a:off x="4864608" y="4232582"/>
              <a:ext cx="510438" cy="514315"/>
            </a:xfrm>
            <a:prstGeom prst="rect">
              <a:avLst/>
            </a:prstGeom>
          </p:spPr>
        </p:pic>
      </p:grpSp>
      <p:sp>
        <p:nvSpPr>
          <p:cNvPr id="27" name="TextBox 26"/>
          <p:cNvSpPr txBox="1"/>
          <p:nvPr/>
        </p:nvSpPr>
        <p:spPr>
          <a:xfrm>
            <a:off x="5614432" y="4766409"/>
            <a:ext cx="2520280" cy="738664"/>
          </a:xfrm>
          <a:prstGeom prst="rect">
            <a:avLst/>
          </a:prstGeom>
          <a:noFill/>
        </p:spPr>
        <p:txBody>
          <a:bodyPr wrap="square" rtlCol="0">
            <a:spAutoFit/>
          </a:bodyPr>
          <a:lstStyle/>
          <a:p>
            <a:r>
              <a:rPr lang="en-US" sz="1400" dirty="0" smtClean="0"/>
              <a:t>Alternative approaches like Wavelets handle this </a:t>
            </a:r>
            <a:r>
              <a:rPr lang="en-US" sz="1400" smtClean="0"/>
              <a:t>problem more efficiently</a:t>
            </a:r>
            <a:endParaRPr lang="en-US" sz="1400" b="1" dirty="0"/>
          </a:p>
        </p:txBody>
      </p:sp>
      <p:sp>
        <p:nvSpPr>
          <p:cNvPr id="28" name="TextBox 27"/>
          <p:cNvSpPr txBox="1"/>
          <p:nvPr/>
        </p:nvSpPr>
        <p:spPr>
          <a:xfrm>
            <a:off x="4571999" y="1758875"/>
            <a:ext cx="4213225" cy="2462213"/>
          </a:xfrm>
          <a:prstGeom prst="rect">
            <a:avLst/>
          </a:prstGeom>
          <a:noFill/>
        </p:spPr>
        <p:txBody>
          <a:bodyPr wrap="square" rtlCol="0">
            <a:spAutoFit/>
          </a:bodyPr>
          <a:lstStyle/>
          <a:p>
            <a:pPr marL="285750" indent="-285750">
              <a:buFont typeface="Arial" charset="0"/>
              <a:buChar char="•"/>
            </a:pPr>
            <a:r>
              <a:rPr lang="en-US" sz="1400" dirty="0" smtClean="0"/>
              <a:t>FFT divides the frequency into bins of equal length</a:t>
            </a:r>
          </a:p>
          <a:p>
            <a:pPr marL="285750" indent="-285750">
              <a:buFont typeface="Arial" charset="0"/>
              <a:buChar char="•"/>
            </a:pPr>
            <a:r>
              <a:rPr lang="en-US" sz="1400" dirty="0" smtClean="0"/>
              <a:t>Problems:</a:t>
            </a:r>
          </a:p>
          <a:p>
            <a:pPr marL="742950" lvl="1" indent="-285750">
              <a:buFont typeface="Arial" charset="0"/>
              <a:buChar char="•"/>
            </a:pPr>
            <a:r>
              <a:rPr lang="en-US" sz="1400" dirty="0" smtClean="0"/>
              <a:t>Humans perceive certain frequencies louder than others</a:t>
            </a:r>
          </a:p>
          <a:p>
            <a:pPr marL="742950" lvl="1" indent="-285750">
              <a:buFont typeface="Arial" charset="0"/>
              <a:buChar char="•"/>
            </a:pPr>
            <a:r>
              <a:rPr lang="en-US" sz="1400" dirty="0" smtClean="0"/>
              <a:t>Perceived “highness” of a tone follows a logarithmic scale</a:t>
            </a:r>
          </a:p>
          <a:p>
            <a:pPr marL="742950" lvl="1" indent="-285750">
              <a:buFont typeface="Arial" charset="0"/>
              <a:buChar char="•"/>
            </a:pPr>
            <a:r>
              <a:rPr lang="en-US" sz="1400" dirty="0" smtClean="0"/>
              <a:t>E.g. musical tones </a:t>
            </a:r>
          </a:p>
          <a:p>
            <a:pPr marL="1200150" lvl="2" indent="-285750">
              <a:buFont typeface="Arial" charset="0"/>
              <a:buChar char="•"/>
            </a:pPr>
            <a:r>
              <a:rPr lang="en-US" sz="1400" dirty="0" smtClean="0"/>
              <a:t>A0 = 27.5hz</a:t>
            </a:r>
          </a:p>
          <a:p>
            <a:pPr marL="1200150" lvl="2" indent="-285750">
              <a:buFont typeface="Arial" charset="0"/>
              <a:buChar char="•"/>
            </a:pPr>
            <a:r>
              <a:rPr lang="en-US" sz="1400" dirty="0" smtClean="0"/>
              <a:t>A1 = 55hz</a:t>
            </a:r>
          </a:p>
          <a:p>
            <a:pPr marL="1200150" lvl="2" indent="-285750">
              <a:buFont typeface="Arial" charset="0"/>
              <a:buChar char="•"/>
            </a:pPr>
            <a:r>
              <a:rPr lang="en-US" sz="1400" dirty="0" smtClean="0"/>
              <a:t>A2 = 110hz</a:t>
            </a:r>
            <a:endParaRPr lang="en-US" sz="1400" dirty="0"/>
          </a:p>
        </p:txBody>
      </p:sp>
    </p:spTree>
    <p:extLst>
      <p:ext uri="{BB962C8B-B14F-4D97-AF65-F5344CB8AC3E}">
        <p14:creationId xmlns:p14="http://schemas.microsoft.com/office/powerpoint/2010/main" val="17573737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6"/>
          </p:nvPr>
        </p:nvSpPr>
        <p:spPr/>
        <p:txBody>
          <a:bodyPr/>
          <a:lstStyle/>
          <a:p>
            <a:endParaRPr lang="en-US"/>
          </a:p>
        </p:txBody>
      </p:sp>
      <p:sp>
        <p:nvSpPr>
          <p:cNvPr id="4" name="Titel 3"/>
          <p:cNvSpPr>
            <a:spLocks noGrp="1"/>
          </p:cNvSpPr>
          <p:nvPr>
            <p:ph type="title"/>
          </p:nvPr>
        </p:nvSpPr>
        <p:spPr/>
        <p:txBody>
          <a:bodyPr/>
          <a:lstStyle/>
          <a:p>
            <a:r>
              <a:rPr lang="de-DE" dirty="0" smtClean="0"/>
              <a:t>Agenda</a:t>
            </a:r>
            <a:endParaRPr lang="en-US" dirty="0"/>
          </a:p>
        </p:txBody>
      </p:sp>
      <p:sp>
        <p:nvSpPr>
          <p:cNvPr id="5" name="Inhaltsplatzhalter 4"/>
          <p:cNvSpPr>
            <a:spLocks noGrp="1"/>
          </p:cNvSpPr>
          <p:nvPr>
            <p:ph sz="quarter" idx="17"/>
          </p:nvPr>
        </p:nvSpPr>
        <p:spPr/>
        <p:txBody>
          <a:bodyPr/>
          <a:lstStyle/>
          <a:p>
            <a:endParaRPr lang="en-US"/>
          </a:p>
        </p:txBody>
      </p:sp>
      <p:cxnSp>
        <p:nvCxnSpPr>
          <p:cNvPr id="7" name="Gerader Verbinder 6"/>
          <p:cNvCxnSpPr/>
          <p:nvPr/>
        </p:nvCxnSpPr>
        <p:spPr>
          <a:xfrm>
            <a:off x="827584" y="1773216"/>
            <a:ext cx="0" cy="3600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Gleichschenkliges Dreieck 7"/>
          <p:cNvSpPr/>
          <p:nvPr/>
        </p:nvSpPr>
        <p:spPr>
          <a:xfrm rot="5400000">
            <a:off x="827584" y="4257092"/>
            <a:ext cx="360040" cy="21602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feld 8"/>
          <p:cNvSpPr txBox="1"/>
          <p:nvPr/>
        </p:nvSpPr>
        <p:spPr>
          <a:xfrm>
            <a:off x="1223628" y="2549803"/>
            <a:ext cx="5364596" cy="2031325"/>
          </a:xfrm>
          <a:prstGeom prst="rect">
            <a:avLst/>
          </a:prstGeom>
          <a:noFill/>
        </p:spPr>
        <p:txBody>
          <a:bodyPr wrap="square" rtlCol="0">
            <a:spAutoFit/>
          </a:bodyPr>
          <a:lstStyle/>
          <a:p>
            <a:pPr marL="342900" indent="-342900">
              <a:buAutoNum type="arabicPeriod"/>
            </a:pPr>
            <a:r>
              <a:rPr lang="de-DE" dirty="0" smtClean="0"/>
              <a:t>Basic </a:t>
            </a:r>
            <a:r>
              <a:rPr lang="de-DE" dirty="0" err="1" smtClean="0"/>
              <a:t>concepts</a:t>
            </a:r>
            <a:r>
              <a:rPr lang="de-DE" dirty="0" smtClean="0"/>
              <a:t> </a:t>
            </a:r>
            <a:r>
              <a:rPr lang="de-DE" dirty="0" err="1" smtClean="0"/>
              <a:t>of</a:t>
            </a:r>
            <a:r>
              <a:rPr lang="de-DE" dirty="0" smtClean="0"/>
              <a:t> (digital) </a:t>
            </a:r>
            <a:r>
              <a:rPr lang="de-DE" dirty="0" err="1" smtClean="0"/>
              <a:t>sound</a:t>
            </a:r>
            <a:endParaRPr lang="de-DE" dirty="0" smtClean="0"/>
          </a:p>
          <a:p>
            <a:pPr marL="342900" indent="-342900">
              <a:buAutoNum type="arabicPeriod"/>
            </a:pPr>
            <a:endParaRPr lang="de-DE" dirty="0"/>
          </a:p>
          <a:p>
            <a:pPr marL="342900" indent="-342900">
              <a:buAutoNum type="arabicPeriod"/>
            </a:pPr>
            <a:endParaRPr lang="de-DE" dirty="0" smtClean="0"/>
          </a:p>
          <a:p>
            <a:pPr marL="342900" indent="-342900">
              <a:buAutoNum type="arabicPeriod"/>
            </a:pPr>
            <a:r>
              <a:rPr lang="de-DE" dirty="0" smtClean="0"/>
              <a:t>Fast Fourier Transform</a:t>
            </a:r>
          </a:p>
          <a:p>
            <a:pPr marL="342900" indent="-342900">
              <a:buAutoNum type="arabicPeriod"/>
            </a:pPr>
            <a:endParaRPr lang="de-DE" dirty="0"/>
          </a:p>
          <a:p>
            <a:pPr marL="342900" indent="-342900">
              <a:buAutoNum type="arabicPeriod"/>
            </a:pPr>
            <a:endParaRPr lang="de-DE" dirty="0" smtClean="0"/>
          </a:p>
          <a:p>
            <a:pPr marL="342900" indent="-342900">
              <a:buAutoNum type="arabicPeriod"/>
            </a:pPr>
            <a:r>
              <a:rPr lang="de-DE" dirty="0" smtClean="0"/>
              <a:t>Features </a:t>
            </a:r>
            <a:r>
              <a:rPr lang="de-DE" dirty="0" err="1" smtClean="0"/>
              <a:t>and</a:t>
            </a:r>
            <a:r>
              <a:rPr lang="de-DE" dirty="0" smtClean="0"/>
              <a:t> </a:t>
            </a:r>
            <a:r>
              <a:rPr lang="de-DE" dirty="0" err="1" smtClean="0"/>
              <a:t>application</a:t>
            </a:r>
            <a:r>
              <a:rPr lang="de-DE" dirty="0" smtClean="0"/>
              <a:t> </a:t>
            </a:r>
            <a:r>
              <a:rPr lang="de-DE" dirty="0" err="1" smtClean="0"/>
              <a:t>examples</a:t>
            </a:r>
            <a:endParaRPr lang="de-DE" dirty="0" smtClean="0"/>
          </a:p>
        </p:txBody>
      </p:sp>
    </p:spTree>
    <p:extLst>
      <p:ext uri="{BB962C8B-B14F-4D97-AF65-F5344CB8AC3E}">
        <p14:creationId xmlns:p14="http://schemas.microsoft.com/office/powerpoint/2010/main" val="107480657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1722" y="224644"/>
            <a:ext cx="6504533" cy="481336"/>
          </a:xfrm>
        </p:spPr>
        <p:txBody>
          <a:bodyPr/>
          <a:lstStyle/>
          <a:p>
            <a:r>
              <a:rPr lang="en-US" dirty="0" smtClean="0"/>
              <a:t>Exemplary sound features</a:t>
            </a:r>
            <a:endParaRPr lang="en-US" dirty="0"/>
          </a:p>
        </p:txBody>
      </p:sp>
      <p:sp>
        <p:nvSpPr>
          <p:cNvPr id="2" name="Content Placeholder 1"/>
          <p:cNvSpPr>
            <a:spLocks noGrp="1"/>
          </p:cNvSpPr>
          <p:nvPr>
            <p:ph sz="quarter" idx="17"/>
          </p:nvPr>
        </p:nvSpPr>
        <p:spPr/>
        <p:txBody>
          <a:bodyPr/>
          <a:lstStyle/>
          <a:p>
            <a:r>
              <a:rPr lang="en-US" dirty="0" smtClean="0"/>
              <a:t>Source: </a:t>
            </a:r>
            <a:r>
              <a:rPr lang="en-US" dirty="0" err="1" smtClean="0"/>
              <a:t>Peeters</a:t>
            </a:r>
            <a:r>
              <a:rPr lang="en-US" dirty="0" smtClean="0"/>
              <a:t> (2004)</a:t>
            </a:r>
            <a:endParaRPr lang="en-US" dirty="0"/>
          </a:p>
        </p:txBody>
      </p:sp>
      <p:grpSp>
        <p:nvGrpSpPr>
          <p:cNvPr id="10" name="Group 9"/>
          <p:cNvGrpSpPr/>
          <p:nvPr/>
        </p:nvGrpSpPr>
        <p:grpSpPr>
          <a:xfrm>
            <a:off x="484902" y="1808820"/>
            <a:ext cx="719920" cy="720000"/>
            <a:chOff x="503548" y="1808820"/>
            <a:chExt cx="719920" cy="720000"/>
          </a:xfrm>
        </p:grpSpPr>
        <p:sp>
          <p:nvSpPr>
            <p:cNvPr id="27" name="Oval 37"/>
            <p:cNvSpPr>
              <a:spLocks noChangeAspect="1"/>
            </p:cNvSpPr>
            <p:nvPr/>
          </p:nvSpPr>
          <p:spPr>
            <a:xfrm>
              <a:off x="503548" y="1808820"/>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739" y="1909051"/>
              <a:ext cx="519537" cy="519537"/>
            </a:xfrm>
            <a:prstGeom prst="rect">
              <a:avLst/>
            </a:prstGeom>
          </p:spPr>
        </p:pic>
      </p:grpSp>
      <p:sp>
        <p:nvSpPr>
          <p:cNvPr id="34" name="TextBox 33"/>
          <p:cNvSpPr txBox="1"/>
          <p:nvPr/>
        </p:nvSpPr>
        <p:spPr>
          <a:xfrm>
            <a:off x="1177631" y="2005099"/>
            <a:ext cx="2419166" cy="307777"/>
          </a:xfrm>
          <a:prstGeom prst="rect">
            <a:avLst/>
          </a:prstGeom>
          <a:noFill/>
        </p:spPr>
        <p:txBody>
          <a:bodyPr wrap="square" rtlCol="0">
            <a:spAutoFit/>
          </a:bodyPr>
          <a:lstStyle/>
          <a:p>
            <a:r>
              <a:rPr lang="en-US" sz="1400" b="1" smtClean="0"/>
              <a:t>Temporal features</a:t>
            </a:r>
            <a:endParaRPr lang="en-US" sz="1400" b="1"/>
          </a:p>
        </p:txBody>
      </p:sp>
      <p:grpSp>
        <p:nvGrpSpPr>
          <p:cNvPr id="39" name="Group 38"/>
          <p:cNvGrpSpPr/>
          <p:nvPr/>
        </p:nvGrpSpPr>
        <p:grpSpPr>
          <a:xfrm>
            <a:off x="4896036" y="1393030"/>
            <a:ext cx="3889189" cy="307777"/>
            <a:chOff x="358775" y="1609055"/>
            <a:chExt cx="3889189" cy="307777"/>
          </a:xfrm>
        </p:grpSpPr>
        <p:cxnSp>
          <p:nvCxnSpPr>
            <p:cNvPr id="40" name="Straight Connector 39"/>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58775" y="1609055"/>
              <a:ext cx="3889189" cy="307777"/>
            </a:xfrm>
            <a:prstGeom prst="rect">
              <a:avLst/>
            </a:prstGeom>
            <a:noFill/>
          </p:spPr>
          <p:txBody>
            <a:bodyPr wrap="square" rtlCol="0">
              <a:spAutoFit/>
            </a:bodyPr>
            <a:lstStyle/>
            <a:p>
              <a:pPr algn="ctr"/>
              <a:r>
                <a:rPr lang="en-US" sz="1400" b="1" dirty="0" smtClean="0"/>
                <a:t>Example: Attack time</a:t>
              </a:r>
              <a:endParaRPr lang="en-US" sz="1400" b="1" dirty="0"/>
            </a:p>
          </p:txBody>
        </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8000" y="1872000"/>
            <a:ext cx="3420000" cy="3420000"/>
          </a:xfrm>
          <a:prstGeom prst="rect">
            <a:avLst/>
          </a:prstGeom>
        </p:spPr>
      </p:pic>
      <p:sp>
        <p:nvSpPr>
          <p:cNvPr id="5" name="TextBox 4"/>
          <p:cNvSpPr txBox="1"/>
          <p:nvPr/>
        </p:nvSpPr>
        <p:spPr>
          <a:xfrm rot="16908288">
            <a:off x="5190894" y="3211710"/>
            <a:ext cx="850444" cy="276999"/>
          </a:xfrm>
          <a:prstGeom prst="rect">
            <a:avLst/>
          </a:prstGeom>
          <a:noFill/>
        </p:spPr>
        <p:txBody>
          <a:bodyPr wrap="square" rtlCol="0">
            <a:spAutoFit/>
          </a:bodyPr>
          <a:lstStyle/>
          <a:p>
            <a:r>
              <a:rPr lang="en-US" sz="1200" b="1" smtClean="0"/>
              <a:t>Attack</a:t>
            </a:r>
            <a:endParaRPr lang="en-US" sz="1200" b="1"/>
          </a:p>
        </p:txBody>
      </p:sp>
      <p:sp>
        <p:nvSpPr>
          <p:cNvPr id="42" name="TextBox 41"/>
          <p:cNvSpPr txBox="1"/>
          <p:nvPr/>
        </p:nvSpPr>
        <p:spPr>
          <a:xfrm rot="2639461">
            <a:off x="5996607" y="2497101"/>
            <a:ext cx="850444" cy="276999"/>
          </a:xfrm>
          <a:prstGeom prst="rect">
            <a:avLst/>
          </a:prstGeom>
          <a:noFill/>
        </p:spPr>
        <p:txBody>
          <a:bodyPr wrap="square" rtlCol="0">
            <a:spAutoFit/>
          </a:bodyPr>
          <a:lstStyle/>
          <a:p>
            <a:r>
              <a:rPr lang="en-US" sz="1200" b="1" dirty="0" smtClean="0"/>
              <a:t>Decay</a:t>
            </a:r>
            <a:endParaRPr lang="en-US" sz="1200" b="1" dirty="0"/>
          </a:p>
        </p:txBody>
      </p:sp>
      <p:sp>
        <p:nvSpPr>
          <p:cNvPr id="43" name="TextBox 42"/>
          <p:cNvSpPr txBox="1"/>
          <p:nvPr/>
        </p:nvSpPr>
        <p:spPr>
          <a:xfrm>
            <a:off x="6731704" y="2632984"/>
            <a:ext cx="850444" cy="276999"/>
          </a:xfrm>
          <a:prstGeom prst="rect">
            <a:avLst/>
          </a:prstGeom>
          <a:noFill/>
        </p:spPr>
        <p:txBody>
          <a:bodyPr wrap="square" rtlCol="0">
            <a:spAutoFit/>
          </a:bodyPr>
          <a:lstStyle/>
          <a:p>
            <a:r>
              <a:rPr lang="en-US" sz="1200" b="1" dirty="0" smtClean="0"/>
              <a:t>Sustain</a:t>
            </a:r>
            <a:endParaRPr lang="en-US" sz="1200" b="1" dirty="0"/>
          </a:p>
        </p:txBody>
      </p:sp>
      <p:sp>
        <p:nvSpPr>
          <p:cNvPr id="44" name="TextBox 43"/>
          <p:cNvSpPr txBox="1"/>
          <p:nvPr/>
        </p:nvSpPr>
        <p:spPr>
          <a:xfrm rot="4358254">
            <a:off x="7517280" y="3577567"/>
            <a:ext cx="850444" cy="276999"/>
          </a:xfrm>
          <a:prstGeom prst="rect">
            <a:avLst/>
          </a:prstGeom>
          <a:noFill/>
        </p:spPr>
        <p:txBody>
          <a:bodyPr wrap="square" rtlCol="0">
            <a:spAutoFit/>
          </a:bodyPr>
          <a:lstStyle/>
          <a:p>
            <a:r>
              <a:rPr lang="en-US" sz="1200" b="1" dirty="0" smtClean="0"/>
              <a:t>Release</a:t>
            </a:r>
            <a:endParaRPr lang="en-US" sz="1200" b="1" dirty="0"/>
          </a:p>
        </p:txBody>
      </p:sp>
      <p:sp>
        <p:nvSpPr>
          <p:cNvPr id="45" name="Oval 44"/>
          <p:cNvSpPr/>
          <p:nvPr/>
        </p:nvSpPr>
        <p:spPr>
          <a:xfrm>
            <a:off x="5148064" y="1917562"/>
            <a:ext cx="1020137" cy="320324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918918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1722" y="224644"/>
            <a:ext cx="6504533" cy="481336"/>
          </a:xfrm>
        </p:spPr>
        <p:txBody>
          <a:bodyPr/>
          <a:lstStyle/>
          <a:p>
            <a:r>
              <a:rPr lang="en-US" dirty="0" smtClean="0"/>
              <a:t>Exemplary sound features</a:t>
            </a:r>
            <a:endParaRPr lang="en-US" dirty="0"/>
          </a:p>
        </p:txBody>
      </p:sp>
      <p:sp>
        <p:nvSpPr>
          <p:cNvPr id="2" name="Content Placeholder 1"/>
          <p:cNvSpPr>
            <a:spLocks noGrp="1"/>
          </p:cNvSpPr>
          <p:nvPr>
            <p:ph sz="quarter" idx="17"/>
          </p:nvPr>
        </p:nvSpPr>
        <p:spPr/>
        <p:txBody>
          <a:bodyPr/>
          <a:lstStyle/>
          <a:p>
            <a:r>
              <a:rPr lang="en-US" dirty="0" smtClean="0"/>
              <a:t>Source: </a:t>
            </a:r>
            <a:r>
              <a:rPr lang="en-US" dirty="0" err="1" smtClean="0"/>
              <a:t>Peeters</a:t>
            </a:r>
            <a:r>
              <a:rPr lang="en-US" dirty="0" smtClean="0"/>
              <a:t> (2004)</a:t>
            </a:r>
            <a:endParaRPr lang="en-US" dirty="0"/>
          </a:p>
        </p:txBody>
      </p:sp>
      <p:grpSp>
        <p:nvGrpSpPr>
          <p:cNvPr id="10" name="Group 9"/>
          <p:cNvGrpSpPr/>
          <p:nvPr/>
        </p:nvGrpSpPr>
        <p:grpSpPr>
          <a:xfrm>
            <a:off x="484902" y="1808820"/>
            <a:ext cx="719920" cy="720000"/>
            <a:chOff x="503548" y="1808820"/>
            <a:chExt cx="719920" cy="720000"/>
          </a:xfrm>
        </p:grpSpPr>
        <p:sp>
          <p:nvSpPr>
            <p:cNvPr id="27" name="Oval 37"/>
            <p:cNvSpPr>
              <a:spLocks noChangeAspect="1"/>
            </p:cNvSpPr>
            <p:nvPr/>
          </p:nvSpPr>
          <p:spPr>
            <a:xfrm>
              <a:off x="503548" y="1808820"/>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739" y="1909051"/>
              <a:ext cx="519537" cy="519537"/>
            </a:xfrm>
            <a:prstGeom prst="rect">
              <a:avLst/>
            </a:prstGeom>
          </p:spPr>
        </p:pic>
      </p:grpSp>
      <p:grpSp>
        <p:nvGrpSpPr>
          <p:cNvPr id="11" name="Group 10"/>
          <p:cNvGrpSpPr/>
          <p:nvPr/>
        </p:nvGrpSpPr>
        <p:grpSpPr>
          <a:xfrm>
            <a:off x="484902" y="2608658"/>
            <a:ext cx="719920" cy="720000"/>
            <a:chOff x="503547" y="2608658"/>
            <a:chExt cx="719920" cy="720000"/>
          </a:xfrm>
        </p:grpSpPr>
        <p:sp>
          <p:nvSpPr>
            <p:cNvPr id="28" name="Oval 37"/>
            <p:cNvSpPr>
              <a:spLocks noChangeAspect="1"/>
            </p:cNvSpPr>
            <p:nvPr/>
          </p:nvSpPr>
          <p:spPr>
            <a:xfrm>
              <a:off x="503547" y="2608658"/>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95973">
              <a:off x="621506" y="2743240"/>
              <a:ext cx="484000" cy="484000"/>
            </a:xfrm>
            <a:prstGeom prst="rect">
              <a:avLst/>
            </a:prstGeom>
          </p:spPr>
        </p:pic>
      </p:grpSp>
      <p:sp>
        <p:nvSpPr>
          <p:cNvPr id="34" name="TextBox 33"/>
          <p:cNvSpPr txBox="1"/>
          <p:nvPr/>
        </p:nvSpPr>
        <p:spPr>
          <a:xfrm>
            <a:off x="1177631" y="2005099"/>
            <a:ext cx="2419166" cy="307777"/>
          </a:xfrm>
          <a:prstGeom prst="rect">
            <a:avLst/>
          </a:prstGeom>
          <a:noFill/>
        </p:spPr>
        <p:txBody>
          <a:bodyPr wrap="square" rtlCol="0">
            <a:spAutoFit/>
          </a:bodyPr>
          <a:lstStyle/>
          <a:p>
            <a:r>
              <a:rPr lang="en-US" sz="1400" b="1" smtClean="0"/>
              <a:t>Temporal features</a:t>
            </a:r>
            <a:endParaRPr lang="en-US" sz="1400" b="1"/>
          </a:p>
        </p:txBody>
      </p:sp>
      <p:sp>
        <p:nvSpPr>
          <p:cNvPr id="36" name="TextBox 35"/>
          <p:cNvSpPr txBox="1"/>
          <p:nvPr/>
        </p:nvSpPr>
        <p:spPr>
          <a:xfrm>
            <a:off x="1177631" y="2806188"/>
            <a:ext cx="2419166" cy="307777"/>
          </a:xfrm>
          <a:prstGeom prst="rect">
            <a:avLst/>
          </a:prstGeom>
          <a:noFill/>
        </p:spPr>
        <p:txBody>
          <a:bodyPr wrap="square" rtlCol="0">
            <a:spAutoFit/>
          </a:bodyPr>
          <a:lstStyle/>
          <a:p>
            <a:r>
              <a:rPr lang="en-US" sz="1400" b="1" dirty="0" smtClean="0"/>
              <a:t>Energy features</a:t>
            </a:r>
            <a:endParaRPr lang="en-US" sz="1400" b="1" dirty="0"/>
          </a:p>
        </p:txBody>
      </p:sp>
      <p:grpSp>
        <p:nvGrpSpPr>
          <p:cNvPr id="39" name="Group 38"/>
          <p:cNvGrpSpPr/>
          <p:nvPr/>
        </p:nvGrpSpPr>
        <p:grpSpPr>
          <a:xfrm>
            <a:off x="4896036" y="1393030"/>
            <a:ext cx="3889189" cy="307777"/>
            <a:chOff x="358775" y="1609055"/>
            <a:chExt cx="3889189" cy="307777"/>
          </a:xfrm>
        </p:grpSpPr>
        <p:cxnSp>
          <p:nvCxnSpPr>
            <p:cNvPr id="40" name="Straight Connector 39"/>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58775" y="1609055"/>
              <a:ext cx="3889189" cy="307777"/>
            </a:xfrm>
            <a:prstGeom prst="rect">
              <a:avLst/>
            </a:prstGeom>
            <a:noFill/>
          </p:spPr>
          <p:txBody>
            <a:bodyPr wrap="square" rtlCol="0">
              <a:spAutoFit/>
            </a:bodyPr>
            <a:lstStyle/>
            <a:p>
              <a:pPr algn="ctr"/>
              <a:r>
                <a:rPr lang="en-US" sz="1400" b="1" dirty="0" smtClean="0"/>
                <a:t>Example: Noise/harmonic part</a:t>
              </a:r>
              <a:endParaRPr lang="en-US" sz="1400" b="1" dirty="0"/>
            </a:p>
          </p:txBody>
        </p:sp>
      </p:grpSp>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8000" y="1872000"/>
            <a:ext cx="3420000" cy="3420000"/>
          </a:xfrm>
          <a:prstGeom prst="rect">
            <a:avLst/>
          </a:prstGeom>
        </p:spPr>
      </p:pic>
      <p:sp>
        <p:nvSpPr>
          <p:cNvPr id="43" name="Oval 42"/>
          <p:cNvSpPr/>
          <p:nvPr/>
        </p:nvSpPr>
        <p:spPr>
          <a:xfrm>
            <a:off x="5652120" y="4039146"/>
            <a:ext cx="2735880" cy="96948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6691371" y="3692061"/>
            <a:ext cx="850444" cy="276999"/>
          </a:xfrm>
          <a:prstGeom prst="rect">
            <a:avLst/>
          </a:prstGeom>
          <a:noFill/>
        </p:spPr>
        <p:txBody>
          <a:bodyPr wrap="square" rtlCol="0">
            <a:spAutoFit/>
          </a:bodyPr>
          <a:lstStyle/>
          <a:p>
            <a:r>
              <a:rPr lang="en-US" sz="1200" b="1" smtClean="0"/>
              <a:t>Noise</a:t>
            </a:r>
            <a:endParaRPr lang="en-US" sz="1200" b="1" dirty="0"/>
          </a:p>
        </p:txBody>
      </p:sp>
    </p:spTree>
    <p:extLst>
      <p:ext uri="{BB962C8B-B14F-4D97-AF65-F5344CB8AC3E}">
        <p14:creationId xmlns:p14="http://schemas.microsoft.com/office/powerpoint/2010/main" val="11828141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1722" y="224644"/>
            <a:ext cx="6504533" cy="481336"/>
          </a:xfrm>
        </p:spPr>
        <p:txBody>
          <a:bodyPr/>
          <a:lstStyle/>
          <a:p>
            <a:r>
              <a:rPr lang="en-US" dirty="0" smtClean="0"/>
              <a:t>Exemplary sound features</a:t>
            </a:r>
            <a:endParaRPr lang="en-US" dirty="0"/>
          </a:p>
        </p:txBody>
      </p:sp>
      <p:sp>
        <p:nvSpPr>
          <p:cNvPr id="2" name="Content Placeholder 1"/>
          <p:cNvSpPr>
            <a:spLocks noGrp="1"/>
          </p:cNvSpPr>
          <p:nvPr>
            <p:ph sz="quarter" idx="17"/>
          </p:nvPr>
        </p:nvSpPr>
        <p:spPr/>
        <p:txBody>
          <a:bodyPr/>
          <a:lstStyle/>
          <a:p>
            <a:r>
              <a:rPr lang="en-US" dirty="0" smtClean="0"/>
              <a:t>Source: </a:t>
            </a:r>
            <a:r>
              <a:rPr lang="en-US" dirty="0" err="1" smtClean="0"/>
              <a:t>Peeters</a:t>
            </a:r>
            <a:r>
              <a:rPr lang="en-US" dirty="0" smtClean="0"/>
              <a:t> (2004)</a:t>
            </a:r>
            <a:endParaRPr lang="en-US" dirty="0"/>
          </a:p>
        </p:txBody>
      </p:sp>
      <p:grpSp>
        <p:nvGrpSpPr>
          <p:cNvPr id="10" name="Group 9"/>
          <p:cNvGrpSpPr/>
          <p:nvPr/>
        </p:nvGrpSpPr>
        <p:grpSpPr>
          <a:xfrm>
            <a:off x="484902" y="1808820"/>
            <a:ext cx="719920" cy="720000"/>
            <a:chOff x="503548" y="1808820"/>
            <a:chExt cx="719920" cy="720000"/>
          </a:xfrm>
        </p:grpSpPr>
        <p:sp>
          <p:nvSpPr>
            <p:cNvPr id="27" name="Oval 37"/>
            <p:cNvSpPr>
              <a:spLocks noChangeAspect="1"/>
            </p:cNvSpPr>
            <p:nvPr/>
          </p:nvSpPr>
          <p:spPr>
            <a:xfrm>
              <a:off x="503548" y="1808820"/>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739" y="1909051"/>
              <a:ext cx="519537" cy="519537"/>
            </a:xfrm>
            <a:prstGeom prst="rect">
              <a:avLst/>
            </a:prstGeom>
          </p:spPr>
        </p:pic>
      </p:grpSp>
      <p:grpSp>
        <p:nvGrpSpPr>
          <p:cNvPr id="11" name="Group 10"/>
          <p:cNvGrpSpPr/>
          <p:nvPr/>
        </p:nvGrpSpPr>
        <p:grpSpPr>
          <a:xfrm>
            <a:off x="484902" y="2608658"/>
            <a:ext cx="719920" cy="720000"/>
            <a:chOff x="503547" y="2608658"/>
            <a:chExt cx="719920" cy="720000"/>
          </a:xfrm>
        </p:grpSpPr>
        <p:sp>
          <p:nvSpPr>
            <p:cNvPr id="28" name="Oval 37"/>
            <p:cNvSpPr>
              <a:spLocks noChangeAspect="1"/>
            </p:cNvSpPr>
            <p:nvPr/>
          </p:nvSpPr>
          <p:spPr>
            <a:xfrm>
              <a:off x="503547" y="2608658"/>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95973">
              <a:off x="621506" y="2743240"/>
              <a:ext cx="484000" cy="484000"/>
            </a:xfrm>
            <a:prstGeom prst="rect">
              <a:avLst/>
            </a:prstGeom>
          </p:spPr>
        </p:pic>
      </p:grpSp>
      <p:grpSp>
        <p:nvGrpSpPr>
          <p:cNvPr id="12" name="Group 11"/>
          <p:cNvGrpSpPr/>
          <p:nvPr/>
        </p:nvGrpSpPr>
        <p:grpSpPr>
          <a:xfrm>
            <a:off x="484902" y="3408496"/>
            <a:ext cx="719920" cy="720000"/>
            <a:chOff x="503547" y="3408496"/>
            <a:chExt cx="719920" cy="720000"/>
          </a:xfrm>
        </p:grpSpPr>
        <p:sp>
          <p:nvSpPr>
            <p:cNvPr id="29" name="Oval 37"/>
            <p:cNvSpPr>
              <a:spLocks noChangeAspect="1"/>
            </p:cNvSpPr>
            <p:nvPr/>
          </p:nvSpPr>
          <p:spPr>
            <a:xfrm>
              <a:off x="503547" y="3408496"/>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564" y="3580923"/>
              <a:ext cx="399596" cy="399596"/>
            </a:xfrm>
            <a:prstGeom prst="rect">
              <a:avLst/>
            </a:prstGeom>
          </p:spPr>
        </p:pic>
      </p:grpSp>
      <p:sp>
        <p:nvSpPr>
          <p:cNvPr id="34" name="TextBox 33"/>
          <p:cNvSpPr txBox="1"/>
          <p:nvPr/>
        </p:nvSpPr>
        <p:spPr>
          <a:xfrm>
            <a:off x="1177631" y="2005099"/>
            <a:ext cx="2419166" cy="307777"/>
          </a:xfrm>
          <a:prstGeom prst="rect">
            <a:avLst/>
          </a:prstGeom>
          <a:noFill/>
        </p:spPr>
        <p:txBody>
          <a:bodyPr wrap="square" rtlCol="0">
            <a:spAutoFit/>
          </a:bodyPr>
          <a:lstStyle/>
          <a:p>
            <a:r>
              <a:rPr lang="en-US" sz="1400" b="1" smtClean="0"/>
              <a:t>Temporal features</a:t>
            </a:r>
            <a:endParaRPr lang="en-US" sz="1400" b="1"/>
          </a:p>
        </p:txBody>
      </p:sp>
      <p:sp>
        <p:nvSpPr>
          <p:cNvPr id="35" name="TextBox 34"/>
          <p:cNvSpPr txBox="1"/>
          <p:nvPr/>
        </p:nvSpPr>
        <p:spPr>
          <a:xfrm>
            <a:off x="1177631" y="3607277"/>
            <a:ext cx="2419166" cy="307777"/>
          </a:xfrm>
          <a:prstGeom prst="rect">
            <a:avLst/>
          </a:prstGeom>
          <a:noFill/>
        </p:spPr>
        <p:txBody>
          <a:bodyPr wrap="square" rtlCol="0">
            <a:spAutoFit/>
          </a:bodyPr>
          <a:lstStyle/>
          <a:p>
            <a:r>
              <a:rPr lang="en-US" sz="1400" b="1" dirty="0" smtClean="0"/>
              <a:t>Spectral features</a:t>
            </a:r>
            <a:endParaRPr lang="en-US" sz="1400" b="1" dirty="0"/>
          </a:p>
        </p:txBody>
      </p:sp>
      <p:sp>
        <p:nvSpPr>
          <p:cNvPr id="36" name="TextBox 35"/>
          <p:cNvSpPr txBox="1"/>
          <p:nvPr/>
        </p:nvSpPr>
        <p:spPr>
          <a:xfrm>
            <a:off x="1177631" y="2806188"/>
            <a:ext cx="2419166" cy="307777"/>
          </a:xfrm>
          <a:prstGeom prst="rect">
            <a:avLst/>
          </a:prstGeom>
          <a:noFill/>
        </p:spPr>
        <p:txBody>
          <a:bodyPr wrap="square" rtlCol="0">
            <a:spAutoFit/>
          </a:bodyPr>
          <a:lstStyle/>
          <a:p>
            <a:r>
              <a:rPr lang="en-US" sz="1400" b="1" dirty="0" smtClean="0"/>
              <a:t>Energy features</a:t>
            </a:r>
            <a:endParaRPr lang="en-US" sz="1400" b="1" dirty="0"/>
          </a:p>
        </p:txBody>
      </p:sp>
      <p:grpSp>
        <p:nvGrpSpPr>
          <p:cNvPr id="39" name="Group 38"/>
          <p:cNvGrpSpPr/>
          <p:nvPr/>
        </p:nvGrpSpPr>
        <p:grpSpPr>
          <a:xfrm>
            <a:off x="4896036" y="1393030"/>
            <a:ext cx="3889189" cy="307777"/>
            <a:chOff x="358775" y="1609055"/>
            <a:chExt cx="3889189" cy="307777"/>
          </a:xfrm>
        </p:grpSpPr>
        <p:cxnSp>
          <p:nvCxnSpPr>
            <p:cNvPr id="40" name="Straight Connector 39"/>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58775" y="1609055"/>
              <a:ext cx="3889189" cy="307777"/>
            </a:xfrm>
            <a:prstGeom prst="rect">
              <a:avLst/>
            </a:prstGeom>
            <a:noFill/>
          </p:spPr>
          <p:txBody>
            <a:bodyPr wrap="square" rtlCol="0">
              <a:spAutoFit/>
            </a:bodyPr>
            <a:lstStyle/>
            <a:p>
              <a:pPr algn="ctr"/>
              <a:r>
                <a:rPr lang="en-US" sz="1400" b="1" dirty="0" smtClean="0"/>
                <a:t>Example: Spectral slope</a:t>
              </a:r>
              <a:endParaRPr lang="en-US" sz="1400" b="1" dirty="0"/>
            </a:p>
          </p:txBody>
        </p:sp>
      </p:gr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8000" y="1872000"/>
            <a:ext cx="3420000" cy="3420000"/>
          </a:xfrm>
          <a:prstGeom prst="rect">
            <a:avLst/>
          </a:prstGeom>
        </p:spPr>
      </p:pic>
    </p:spTree>
    <p:extLst>
      <p:ext uri="{BB962C8B-B14F-4D97-AF65-F5344CB8AC3E}">
        <p14:creationId xmlns:p14="http://schemas.microsoft.com/office/powerpoint/2010/main" val="6236533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5" name="Content Placeholder 4"/>
          <p:cNvSpPr>
            <a:spLocks noGrp="1"/>
          </p:cNvSpPr>
          <p:nvPr>
            <p:ph sz="quarter" idx="17"/>
          </p:nvPr>
        </p:nvSpPr>
        <p:spPr/>
        <p:txBody>
          <a:bodyPr/>
          <a:lstStyle/>
          <a:p>
            <a:endParaRPr lang="en-US"/>
          </a:p>
        </p:txBody>
      </p:sp>
      <p:sp>
        <p:nvSpPr>
          <p:cNvPr id="7" name="Title 3"/>
          <p:cNvSpPr txBox="1">
            <a:spLocks/>
          </p:cNvSpPr>
          <p:nvPr/>
        </p:nvSpPr>
        <p:spPr>
          <a:xfrm>
            <a:off x="371722" y="224644"/>
            <a:ext cx="6504533" cy="481336"/>
          </a:xfrm>
          <a:prstGeom prst="rect">
            <a:avLst/>
          </a:prstGeom>
        </p:spPr>
        <p:txBody>
          <a:bodyPr/>
          <a:lstStyle>
            <a:lvl1pPr algn="l" defTabSz="914400" rtl="0" eaLnBrk="1" latinLnBrk="0" hangingPunct="1">
              <a:spcBef>
                <a:spcPct val="0"/>
              </a:spcBef>
              <a:buNone/>
              <a:defRPr lang="de-DE" sz="2500" b="1" kern="1200" cap="all" spc="0" baseline="0" noProof="0" smtClean="0">
                <a:solidFill>
                  <a:srgbClr val="852339"/>
                </a:solidFill>
                <a:latin typeface="Trebuchet MS" pitchFamily="34" charset="0"/>
                <a:ea typeface="+mn-ea"/>
                <a:cs typeface="Arial" pitchFamily="34" charset="0"/>
              </a:defRPr>
            </a:lvl1pPr>
          </a:lstStyle>
          <a:p>
            <a:r>
              <a:rPr lang="en-US" dirty="0" smtClean="0"/>
              <a:t>Different NA encodings</a:t>
            </a:r>
            <a:endParaRPr lang="en-US" dirty="0"/>
          </a:p>
        </p:txBody>
      </p:sp>
      <p:sp>
        <p:nvSpPr>
          <p:cNvPr id="8" name="TextBox 7"/>
          <p:cNvSpPr txBox="1"/>
          <p:nvPr/>
        </p:nvSpPr>
        <p:spPr>
          <a:xfrm>
            <a:off x="377825" y="1700213"/>
            <a:ext cx="8407400" cy="4031873"/>
          </a:xfrm>
          <a:prstGeom prst="rect">
            <a:avLst/>
          </a:prstGeom>
          <a:noFill/>
        </p:spPr>
        <p:txBody>
          <a:bodyPr wrap="square" rtlCol="0">
            <a:spAutoFit/>
          </a:bodyPr>
          <a:lstStyle/>
          <a:p>
            <a:r>
              <a:rPr lang="en-US" sz="1600" dirty="0" smtClean="0"/>
              <a:t>Obvious NAs: -1 (all other values positive), [], blank</a:t>
            </a:r>
          </a:p>
          <a:p>
            <a:r>
              <a:rPr lang="en-US" sz="1600" dirty="0" smtClean="0"/>
              <a:t>More sophisticated:</a:t>
            </a:r>
          </a:p>
          <a:p>
            <a:pPr marL="342900" indent="-342900">
              <a:buFont typeface="+mj-lt"/>
              <a:buAutoNum type="arabicPeriod"/>
            </a:pPr>
            <a:r>
              <a:rPr lang="en-US" sz="1600" dirty="0" smtClean="0"/>
              <a:t>Find columns with negative mean of unique values and remove outliers -&gt; results in positive mean of unique values -&gt; outlier = -99999 -&gt; NA encoding</a:t>
            </a:r>
          </a:p>
          <a:p>
            <a:pPr marL="342900" indent="-342900">
              <a:buFont typeface="+mj-lt"/>
              <a:buAutoNum type="arabicPeriod"/>
            </a:pPr>
            <a:r>
              <a:rPr lang="en-US" sz="1600" dirty="0" smtClean="0"/>
              <a:t>Take mean of unique values and mean of unique values minus one extremum on both sides -&gt; if first value is more than 10 times higher than second value, we probably have an illogically high maximum value -&gt; this is the case for 1+e09, 9999, 99, 100</a:t>
            </a:r>
          </a:p>
          <a:p>
            <a:pPr marL="342900" indent="-342900">
              <a:buFont typeface="+mj-lt"/>
              <a:buAutoNum type="arabicPeriod"/>
            </a:pPr>
            <a:r>
              <a:rPr lang="en-US" sz="1600" dirty="0" smtClean="0"/>
              <a:t>Sometimes, the second highest value also seems to be some sort of NA encoding (same approach as above but removed second maximum too) -&gt; 9996, 9998, 98</a:t>
            </a:r>
          </a:p>
          <a:p>
            <a:pPr marL="342900" indent="-342900">
              <a:buFont typeface="+mj-lt"/>
              <a:buAutoNum type="arabicPeriod"/>
            </a:pPr>
            <a:r>
              <a:rPr lang="en-US" sz="1600" dirty="0" smtClean="0"/>
              <a:t>For other columns, a couple of extreme outliers exist. The maximum of extreme outliers is 5 values, which are more than 10000 times higher than the rest in the same column -&gt; 999999999, 999999998, 999999997, 999999996, 999999995, 999999994</a:t>
            </a:r>
          </a:p>
          <a:p>
            <a:pPr marL="342900" indent="-342900">
              <a:buFont typeface="+mj-lt"/>
              <a:buAutoNum type="arabicPeriod"/>
            </a:pPr>
            <a:r>
              <a:rPr lang="en-US" sz="1600" dirty="0" smtClean="0"/>
              <a:t>Everything double checked for plausibility with random manual samples</a:t>
            </a:r>
          </a:p>
          <a:p>
            <a:pPr marL="342900" indent="-342900">
              <a:buFont typeface="+mj-lt"/>
              <a:buAutoNum type="arabicPeriod"/>
            </a:pPr>
            <a:r>
              <a:rPr lang="en-US" sz="1600" dirty="0" smtClean="0"/>
              <a:t>Made sure that data is unlikely to be factors (then these encodings might stand for sensible values)</a:t>
            </a:r>
            <a:endParaRPr lang="en-US" sz="1600" dirty="0"/>
          </a:p>
        </p:txBody>
      </p:sp>
      <p:sp>
        <p:nvSpPr>
          <p:cNvPr id="9" name="Rectangle 8"/>
          <p:cNvSpPr/>
          <p:nvPr/>
        </p:nvSpPr>
        <p:spPr>
          <a:xfrm>
            <a:off x="6876255" y="0"/>
            <a:ext cx="3204357" cy="123275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Beautify</a:t>
            </a:r>
            <a:endParaRPr lang="en-US" dirty="0"/>
          </a:p>
        </p:txBody>
      </p:sp>
    </p:spTree>
    <p:extLst>
      <p:ext uri="{BB962C8B-B14F-4D97-AF65-F5344CB8AC3E}">
        <p14:creationId xmlns:p14="http://schemas.microsoft.com/office/powerpoint/2010/main" val="17823933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1722" y="224644"/>
            <a:ext cx="6504533" cy="481336"/>
          </a:xfrm>
        </p:spPr>
        <p:txBody>
          <a:bodyPr/>
          <a:lstStyle/>
          <a:p>
            <a:r>
              <a:rPr lang="en-US" dirty="0" smtClean="0"/>
              <a:t>Exemplary sound features</a:t>
            </a:r>
            <a:endParaRPr lang="en-US" dirty="0"/>
          </a:p>
        </p:txBody>
      </p:sp>
      <p:sp>
        <p:nvSpPr>
          <p:cNvPr id="2" name="Content Placeholder 1"/>
          <p:cNvSpPr>
            <a:spLocks noGrp="1"/>
          </p:cNvSpPr>
          <p:nvPr>
            <p:ph sz="quarter" idx="17"/>
          </p:nvPr>
        </p:nvSpPr>
        <p:spPr/>
        <p:txBody>
          <a:bodyPr/>
          <a:lstStyle/>
          <a:p>
            <a:r>
              <a:rPr lang="en-US" dirty="0" smtClean="0"/>
              <a:t>Source: </a:t>
            </a:r>
            <a:r>
              <a:rPr lang="en-US" dirty="0" err="1" smtClean="0"/>
              <a:t>Peeters</a:t>
            </a:r>
            <a:r>
              <a:rPr lang="en-US" dirty="0" smtClean="0"/>
              <a:t> (2004)</a:t>
            </a:r>
            <a:endParaRPr lang="en-US" dirty="0"/>
          </a:p>
        </p:txBody>
      </p:sp>
      <p:grpSp>
        <p:nvGrpSpPr>
          <p:cNvPr id="10" name="Group 9"/>
          <p:cNvGrpSpPr/>
          <p:nvPr/>
        </p:nvGrpSpPr>
        <p:grpSpPr>
          <a:xfrm>
            <a:off x="484902" y="1808820"/>
            <a:ext cx="719920" cy="720000"/>
            <a:chOff x="503548" y="1808820"/>
            <a:chExt cx="719920" cy="720000"/>
          </a:xfrm>
        </p:grpSpPr>
        <p:sp>
          <p:nvSpPr>
            <p:cNvPr id="27" name="Oval 37"/>
            <p:cNvSpPr>
              <a:spLocks noChangeAspect="1"/>
            </p:cNvSpPr>
            <p:nvPr/>
          </p:nvSpPr>
          <p:spPr>
            <a:xfrm>
              <a:off x="503548" y="1808820"/>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739" y="1909051"/>
              <a:ext cx="519537" cy="519537"/>
            </a:xfrm>
            <a:prstGeom prst="rect">
              <a:avLst/>
            </a:prstGeom>
          </p:spPr>
        </p:pic>
      </p:grpSp>
      <p:grpSp>
        <p:nvGrpSpPr>
          <p:cNvPr id="11" name="Group 10"/>
          <p:cNvGrpSpPr/>
          <p:nvPr/>
        </p:nvGrpSpPr>
        <p:grpSpPr>
          <a:xfrm>
            <a:off x="484902" y="2608658"/>
            <a:ext cx="719920" cy="720000"/>
            <a:chOff x="503547" y="2608658"/>
            <a:chExt cx="719920" cy="720000"/>
          </a:xfrm>
        </p:grpSpPr>
        <p:sp>
          <p:nvSpPr>
            <p:cNvPr id="28" name="Oval 37"/>
            <p:cNvSpPr>
              <a:spLocks noChangeAspect="1"/>
            </p:cNvSpPr>
            <p:nvPr/>
          </p:nvSpPr>
          <p:spPr>
            <a:xfrm>
              <a:off x="503547" y="2608658"/>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95973">
              <a:off x="621506" y="2743240"/>
              <a:ext cx="484000" cy="484000"/>
            </a:xfrm>
            <a:prstGeom prst="rect">
              <a:avLst/>
            </a:prstGeom>
          </p:spPr>
        </p:pic>
      </p:grpSp>
      <p:grpSp>
        <p:nvGrpSpPr>
          <p:cNvPr id="12" name="Group 11"/>
          <p:cNvGrpSpPr/>
          <p:nvPr/>
        </p:nvGrpSpPr>
        <p:grpSpPr>
          <a:xfrm>
            <a:off x="484902" y="3408496"/>
            <a:ext cx="719920" cy="720000"/>
            <a:chOff x="503547" y="3408496"/>
            <a:chExt cx="719920" cy="720000"/>
          </a:xfrm>
        </p:grpSpPr>
        <p:sp>
          <p:nvSpPr>
            <p:cNvPr id="29" name="Oval 37"/>
            <p:cNvSpPr>
              <a:spLocks noChangeAspect="1"/>
            </p:cNvSpPr>
            <p:nvPr/>
          </p:nvSpPr>
          <p:spPr>
            <a:xfrm>
              <a:off x="503547" y="3408496"/>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564" y="3580923"/>
              <a:ext cx="399596" cy="399596"/>
            </a:xfrm>
            <a:prstGeom prst="rect">
              <a:avLst/>
            </a:prstGeom>
          </p:spPr>
        </p:pic>
      </p:grpSp>
      <p:grpSp>
        <p:nvGrpSpPr>
          <p:cNvPr id="16" name="Group 15"/>
          <p:cNvGrpSpPr/>
          <p:nvPr/>
        </p:nvGrpSpPr>
        <p:grpSpPr>
          <a:xfrm>
            <a:off x="484902" y="4198197"/>
            <a:ext cx="719920" cy="720000"/>
            <a:chOff x="487402" y="4198197"/>
            <a:chExt cx="719920" cy="720000"/>
          </a:xfrm>
        </p:grpSpPr>
        <p:sp>
          <p:nvSpPr>
            <p:cNvPr id="30" name="Oval 37"/>
            <p:cNvSpPr>
              <a:spLocks noChangeAspect="1"/>
            </p:cNvSpPr>
            <p:nvPr/>
          </p:nvSpPr>
          <p:spPr>
            <a:xfrm>
              <a:off x="487402" y="4198197"/>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501" y="4310320"/>
              <a:ext cx="539738" cy="539738"/>
            </a:xfrm>
            <a:prstGeom prst="rect">
              <a:avLst/>
            </a:prstGeom>
          </p:spPr>
        </p:pic>
      </p:grpSp>
      <p:sp>
        <p:nvSpPr>
          <p:cNvPr id="34" name="TextBox 33"/>
          <p:cNvSpPr txBox="1"/>
          <p:nvPr/>
        </p:nvSpPr>
        <p:spPr>
          <a:xfrm>
            <a:off x="1177631" y="2005099"/>
            <a:ext cx="2419166" cy="307777"/>
          </a:xfrm>
          <a:prstGeom prst="rect">
            <a:avLst/>
          </a:prstGeom>
          <a:noFill/>
        </p:spPr>
        <p:txBody>
          <a:bodyPr wrap="square" rtlCol="0">
            <a:spAutoFit/>
          </a:bodyPr>
          <a:lstStyle/>
          <a:p>
            <a:r>
              <a:rPr lang="en-US" sz="1400" b="1" smtClean="0"/>
              <a:t>Temporal features</a:t>
            </a:r>
            <a:endParaRPr lang="en-US" sz="1400" b="1"/>
          </a:p>
        </p:txBody>
      </p:sp>
      <p:sp>
        <p:nvSpPr>
          <p:cNvPr id="35" name="TextBox 34"/>
          <p:cNvSpPr txBox="1"/>
          <p:nvPr/>
        </p:nvSpPr>
        <p:spPr>
          <a:xfrm>
            <a:off x="1177631" y="3607277"/>
            <a:ext cx="2419166" cy="307777"/>
          </a:xfrm>
          <a:prstGeom prst="rect">
            <a:avLst/>
          </a:prstGeom>
          <a:noFill/>
        </p:spPr>
        <p:txBody>
          <a:bodyPr wrap="square" rtlCol="0">
            <a:spAutoFit/>
          </a:bodyPr>
          <a:lstStyle/>
          <a:p>
            <a:r>
              <a:rPr lang="en-US" sz="1400" b="1" dirty="0" smtClean="0"/>
              <a:t>Spectral features</a:t>
            </a:r>
            <a:endParaRPr lang="en-US" sz="1400" b="1" dirty="0"/>
          </a:p>
        </p:txBody>
      </p:sp>
      <p:sp>
        <p:nvSpPr>
          <p:cNvPr id="36" name="TextBox 35"/>
          <p:cNvSpPr txBox="1"/>
          <p:nvPr/>
        </p:nvSpPr>
        <p:spPr>
          <a:xfrm>
            <a:off x="1177631" y="2806188"/>
            <a:ext cx="2419166" cy="307777"/>
          </a:xfrm>
          <a:prstGeom prst="rect">
            <a:avLst/>
          </a:prstGeom>
          <a:noFill/>
        </p:spPr>
        <p:txBody>
          <a:bodyPr wrap="square" rtlCol="0">
            <a:spAutoFit/>
          </a:bodyPr>
          <a:lstStyle/>
          <a:p>
            <a:r>
              <a:rPr lang="en-US" sz="1400" b="1" dirty="0" smtClean="0"/>
              <a:t>Energy features</a:t>
            </a:r>
            <a:endParaRPr lang="en-US" sz="1400" b="1" dirty="0"/>
          </a:p>
        </p:txBody>
      </p:sp>
      <p:sp>
        <p:nvSpPr>
          <p:cNvPr id="38" name="TextBox 37"/>
          <p:cNvSpPr txBox="1"/>
          <p:nvPr/>
        </p:nvSpPr>
        <p:spPr>
          <a:xfrm>
            <a:off x="1177631" y="4408366"/>
            <a:ext cx="2419166" cy="307777"/>
          </a:xfrm>
          <a:prstGeom prst="rect">
            <a:avLst/>
          </a:prstGeom>
          <a:noFill/>
        </p:spPr>
        <p:txBody>
          <a:bodyPr wrap="square" rtlCol="0">
            <a:spAutoFit/>
          </a:bodyPr>
          <a:lstStyle/>
          <a:p>
            <a:r>
              <a:rPr lang="en-US" sz="1400" b="1" dirty="0" smtClean="0"/>
              <a:t>Harmonic features</a:t>
            </a:r>
            <a:endParaRPr lang="en-US" sz="1400" b="1" dirty="0"/>
          </a:p>
        </p:txBody>
      </p:sp>
      <p:grpSp>
        <p:nvGrpSpPr>
          <p:cNvPr id="39" name="Group 38"/>
          <p:cNvGrpSpPr/>
          <p:nvPr/>
        </p:nvGrpSpPr>
        <p:grpSpPr>
          <a:xfrm>
            <a:off x="4896036" y="1393030"/>
            <a:ext cx="3889189" cy="307777"/>
            <a:chOff x="358775" y="1609055"/>
            <a:chExt cx="3889189" cy="307777"/>
          </a:xfrm>
        </p:grpSpPr>
        <p:cxnSp>
          <p:nvCxnSpPr>
            <p:cNvPr id="40" name="Straight Connector 39"/>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58775" y="1609055"/>
              <a:ext cx="3889189" cy="307777"/>
            </a:xfrm>
            <a:prstGeom prst="rect">
              <a:avLst/>
            </a:prstGeom>
            <a:noFill/>
          </p:spPr>
          <p:txBody>
            <a:bodyPr wrap="square" rtlCol="0">
              <a:spAutoFit/>
            </a:bodyPr>
            <a:lstStyle/>
            <a:p>
              <a:pPr algn="ctr"/>
              <a:r>
                <a:rPr lang="en-US" sz="1400" b="1" dirty="0" smtClean="0"/>
                <a:t>Example: </a:t>
              </a:r>
              <a:r>
                <a:rPr lang="en-US" sz="1400" b="1" dirty="0" err="1" smtClean="0"/>
                <a:t>Inharmonicity</a:t>
              </a:r>
              <a:endParaRPr lang="en-US" sz="1400" b="1" dirty="0"/>
            </a:p>
          </p:txBody>
        </p:sp>
      </p:gr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68000" y="1872000"/>
            <a:ext cx="3420000" cy="3420000"/>
          </a:xfrm>
          <a:prstGeom prst="rect">
            <a:avLst/>
          </a:prstGeom>
        </p:spPr>
      </p:pic>
    </p:spTree>
    <p:extLst>
      <p:ext uri="{BB962C8B-B14F-4D97-AF65-F5344CB8AC3E}">
        <p14:creationId xmlns:p14="http://schemas.microsoft.com/office/powerpoint/2010/main" val="29968905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1722" y="224644"/>
            <a:ext cx="6504533" cy="481336"/>
          </a:xfrm>
        </p:spPr>
        <p:txBody>
          <a:bodyPr/>
          <a:lstStyle/>
          <a:p>
            <a:r>
              <a:rPr lang="en-US" dirty="0" smtClean="0"/>
              <a:t>Exemplary sound features</a:t>
            </a:r>
            <a:endParaRPr lang="en-US" dirty="0"/>
          </a:p>
        </p:txBody>
      </p:sp>
      <p:sp>
        <p:nvSpPr>
          <p:cNvPr id="2" name="Content Placeholder 1"/>
          <p:cNvSpPr>
            <a:spLocks noGrp="1"/>
          </p:cNvSpPr>
          <p:nvPr>
            <p:ph sz="quarter" idx="17"/>
          </p:nvPr>
        </p:nvSpPr>
        <p:spPr/>
        <p:txBody>
          <a:bodyPr/>
          <a:lstStyle/>
          <a:p>
            <a:r>
              <a:rPr lang="en-US" dirty="0" smtClean="0"/>
              <a:t>Source: </a:t>
            </a:r>
            <a:r>
              <a:rPr lang="en-US" dirty="0" err="1" smtClean="0"/>
              <a:t>Peeters</a:t>
            </a:r>
            <a:r>
              <a:rPr lang="en-US" dirty="0" smtClean="0"/>
              <a:t> (</a:t>
            </a:r>
            <a:r>
              <a:rPr lang="en-US" dirty="0"/>
              <a:t>2004), https://</a:t>
            </a:r>
            <a:r>
              <a:rPr lang="en-US" dirty="0" err="1"/>
              <a:t>www.dsprelated.com</a:t>
            </a:r>
            <a:r>
              <a:rPr lang="en-US" dirty="0"/>
              <a:t>/</a:t>
            </a:r>
            <a:r>
              <a:rPr lang="en-US" dirty="0" err="1"/>
              <a:t>showcode</a:t>
            </a:r>
            <a:r>
              <a:rPr lang="en-US" dirty="0"/>
              <a:t>/174.php</a:t>
            </a:r>
          </a:p>
        </p:txBody>
      </p:sp>
      <p:grpSp>
        <p:nvGrpSpPr>
          <p:cNvPr id="10" name="Group 9"/>
          <p:cNvGrpSpPr/>
          <p:nvPr/>
        </p:nvGrpSpPr>
        <p:grpSpPr>
          <a:xfrm>
            <a:off x="484902" y="1808820"/>
            <a:ext cx="719920" cy="720000"/>
            <a:chOff x="503548" y="1808820"/>
            <a:chExt cx="719920" cy="720000"/>
          </a:xfrm>
        </p:grpSpPr>
        <p:sp>
          <p:nvSpPr>
            <p:cNvPr id="27" name="Oval 37"/>
            <p:cNvSpPr>
              <a:spLocks noChangeAspect="1"/>
            </p:cNvSpPr>
            <p:nvPr/>
          </p:nvSpPr>
          <p:spPr>
            <a:xfrm>
              <a:off x="503548" y="1808820"/>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739" y="1909051"/>
              <a:ext cx="519537" cy="519537"/>
            </a:xfrm>
            <a:prstGeom prst="rect">
              <a:avLst/>
            </a:prstGeom>
          </p:spPr>
        </p:pic>
      </p:grpSp>
      <p:grpSp>
        <p:nvGrpSpPr>
          <p:cNvPr id="11" name="Group 10"/>
          <p:cNvGrpSpPr/>
          <p:nvPr/>
        </p:nvGrpSpPr>
        <p:grpSpPr>
          <a:xfrm>
            <a:off x="484902" y="2608658"/>
            <a:ext cx="719920" cy="720000"/>
            <a:chOff x="503547" y="2608658"/>
            <a:chExt cx="719920" cy="720000"/>
          </a:xfrm>
        </p:grpSpPr>
        <p:sp>
          <p:nvSpPr>
            <p:cNvPr id="28" name="Oval 37"/>
            <p:cNvSpPr>
              <a:spLocks noChangeAspect="1"/>
            </p:cNvSpPr>
            <p:nvPr/>
          </p:nvSpPr>
          <p:spPr>
            <a:xfrm>
              <a:off x="503547" y="2608658"/>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95973">
              <a:off x="621506" y="2743240"/>
              <a:ext cx="484000" cy="484000"/>
            </a:xfrm>
            <a:prstGeom prst="rect">
              <a:avLst/>
            </a:prstGeom>
          </p:spPr>
        </p:pic>
      </p:grpSp>
      <p:grpSp>
        <p:nvGrpSpPr>
          <p:cNvPr id="12" name="Group 11"/>
          <p:cNvGrpSpPr/>
          <p:nvPr/>
        </p:nvGrpSpPr>
        <p:grpSpPr>
          <a:xfrm>
            <a:off x="484902" y="3408496"/>
            <a:ext cx="719920" cy="720000"/>
            <a:chOff x="503547" y="3408496"/>
            <a:chExt cx="719920" cy="720000"/>
          </a:xfrm>
        </p:grpSpPr>
        <p:sp>
          <p:nvSpPr>
            <p:cNvPr id="29" name="Oval 37"/>
            <p:cNvSpPr>
              <a:spLocks noChangeAspect="1"/>
            </p:cNvSpPr>
            <p:nvPr/>
          </p:nvSpPr>
          <p:spPr>
            <a:xfrm>
              <a:off x="503547" y="3408496"/>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564" y="3580923"/>
              <a:ext cx="399596" cy="399596"/>
            </a:xfrm>
            <a:prstGeom prst="rect">
              <a:avLst/>
            </a:prstGeom>
          </p:spPr>
        </p:pic>
      </p:grpSp>
      <p:grpSp>
        <p:nvGrpSpPr>
          <p:cNvPr id="16" name="Group 15"/>
          <p:cNvGrpSpPr/>
          <p:nvPr/>
        </p:nvGrpSpPr>
        <p:grpSpPr>
          <a:xfrm>
            <a:off x="484902" y="4198197"/>
            <a:ext cx="719920" cy="720000"/>
            <a:chOff x="487402" y="4198197"/>
            <a:chExt cx="719920" cy="720000"/>
          </a:xfrm>
        </p:grpSpPr>
        <p:sp>
          <p:nvSpPr>
            <p:cNvPr id="30" name="Oval 37"/>
            <p:cNvSpPr>
              <a:spLocks noChangeAspect="1"/>
            </p:cNvSpPr>
            <p:nvPr/>
          </p:nvSpPr>
          <p:spPr>
            <a:xfrm>
              <a:off x="487402" y="4198197"/>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501" y="4310320"/>
              <a:ext cx="539738" cy="539738"/>
            </a:xfrm>
            <a:prstGeom prst="rect">
              <a:avLst/>
            </a:prstGeom>
          </p:spPr>
        </p:pic>
      </p:grpSp>
      <p:grpSp>
        <p:nvGrpSpPr>
          <p:cNvPr id="33" name="Group 32"/>
          <p:cNvGrpSpPr/>
          <p:nvPr/>
        </p:nvGrpSpPr>
        <p:grpSpPr>
          <a:xfrm>
            <a:off x="484902" y="4998035"/>
            <a:ext cx="719920" cy="720000"/>
            <a:chOff x="484902" y="4998035"/>
            <a:chExt cx="719920" cy="720000"/>
          </a:xfrm>
        </p:grpSpPr>
        <p:sp>
          <p:nvSpPr>
            <p:cNvPr id="31" name="Oval 37"/>
            <p:cNvSpPr>
              <a:spLocks noChangeAspect="1"/>
            </p:cNvSpPr>
            <p:nvPr/>
          </p:nvSpPr>
          <p:spPr>
            <a:xfrm>
              <a:off x="484902" y="4998035"/>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2" name="Picture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556" y="5121215"/>
              <a:ext cx="468025" cy="468025"/>
            </a:xfrm>
            <a:prstGeom prst="rect">
              <a:avLst/>
            </a:prstGeom>
          </p:spPr>
        </p:pic>
      </p:grpSp>
      <p:sp>
        <p:nvSpPr>
          <p:cNvPr id="34" name="TextBox 33"/>
          <p:cNvSpPr txBox="1"/>
          <p:nvPr/>
        </p:nvSpPr>
        <p:spPr>
          <a:xfrm>
            <a:off x="1177631" y="2005099"/>
            <a:ext cx="2419166" cy="307777"/>
          </a:xfrm>
          <a:prstGeom prst="rect">
            <a:avLst/>
          </a:prstGeom>
          <a:noFill/>
        </p:spPr>
        <p:txBody>
          <a:bodyPr wrap="square" rtlCol="0">
            <a:spAutoFit/>
          </a:bodyPr>
          <a:lstStyle/>
          <a:p>
            <a:r>
              <a:rPr lang="en-US" sz="1400" b="1" smtClean="0"/>
              <a:t>Temporal features</a:t>
            </a:r>
            <a:endParaRPr lang="en-US" sz="1400" b="1"/>
          </a:p>
        </p:txBody>
      </p:sp>
      <p:sp>
        <p:nvSpPr>
          <p:cNvPr id="35" name="TextBox 34"/>
          <p:cNvSpPr txBox="1"/>
          <p:nvPr/>
        </p:nvSpPr>
        <p:spPr>
          <a:xfrm>
            <a:off x="1177631" y="3607277"/>
            <a:ext cx="2419166" cy="307777"/>
          </a:xfrm>
          <a:prstGeom prst="rect">
            <a:avLst/>
          </a:prstGeom>
          <a:noFill/>
        </p:spPr>
        <p:txBody>
          <a:bodyPr wrap="square" rtlCol="0">
            <a:spAutoFit/>
          </a:bodyPr>
          <a:lstStyle/>
          <a:p>
            <a:r>
              <a:rPr lang="en-US" sz="1400" b="1" dirty="0" smtClean="0"/>
              <a:t>Spectral features</a:t>
            </a:r>
            <a:endParaRPr lang="en-US" sz="1400" b="1" dirty="0"/>
          </a:p>
        </p:txBody>
      </p:sp>
      <p:sp>
        <p:nvSpPr>
          <p:cNvPr id="36" name="TextBox 35"/>
          <p:cNvSpPr txBox="1"/>
          <p:nvPr/>
        </p:nvSpPr>
        <p:spPr>
          <a:xfrm>
            <a:off x="1177631" y="2806188"/>
            <a:ext cx="2419166" cy="307777"/>
          </a:xfrm>
          <a:prstGeom prst="rect">
            <a:avLst/>
          </a:prstGeom>
          <a:noFill/>
        </p:spPr>
        <p:txBody>
          <a:bodyPr wrap="square" rtlCol="0">
            <a:spAutoFit/>
          </a:bodyPr>
          <a:lstStyle/>
          <a:p>
            <a:r>
              <a:rPr lang="en-US" sz="1400" b="1" dirty="0" smtClean="0"/>
              <a:t>Energy features</a:t>
            </a:r>
            <a:endParaRPr lang="en-US" sz="1400" b="1" dirty="0"/>
          </a:p>
        </p:txBody>
      </p:sp>
      <p:sp>
        <p:nvSpPr>
          <p:cNvPr id="37" name="TextBox 36"/>
          <p:cNvSpPr txBox="1"/>
          <p:nvPr/>
        </p:nvSpPr>
        <p:spPr>
          <a:xfrm>
            <a:off x="1177631" y="5209455"/>
            <a:ext cx="2419166" cy="307777"/>
          </a:xfrm>
          <a:prstGeom prst="rect">
            <a:avLst/>
          </a:prstGeom>
          <a:noFill/>
        </p:spPr>
        <p:txBody>
          <a:bodyPr wrap="square" rtlCol="0">
            <a:spAutoFit/>
          </a:bodyPr>
          <a:lstStyle/>
          <a:p>
            <a:r>
              <a:rPr lang="en-US" sz="1400" b="1" dirty="0" smtClean="0"/>
              <a:t>Perceptual features</a:t>
            </a:r>
            <a:endParaRPr lang="en-US" sz="1400" b="1" dirty="0"/>
          </a:p>
        </p:txBody>
      </p:sp>
      <p:sp>
        <p:nvSpPr>
          <p:cNvPr id="38" name="TextBox 37"/>
          <p:cNvSpPr txBox="1"/>
          <p:nvPr/>
        </p:nvSpPr>
        <p:spPr>
          <a:xfrm>
            <a:off x="1177631" y="4408366"/>
            <a:ext cx="2419166" cy="307777"/>
          </a:xfrm>
          <a:prstGeom prst="rect">
            <a:avLst/>
          </a:prstGeom>
          <a:noFill/>
        </p:spPr>
        <p:txBody>
          <a:bodyPr wrap="square" rtlCol="0">
            <a:spAutoFit/>
          </a:bodyPr>
          <a:lstStyle/>
          <a:p>
            <a:r>
              <a:rPr lang="en-US" sz="1400" b="1" dirty="0" smtClean="0"/>
              <a:t>Harmonic features</a:t>
            </a:r>
            <a:endParaRPr lang="en-US" sz="1400" b="1" dirty="0"/>
          </a:p>
        </p:txBody>
      </p:sp>
      <p:grpSp>
        <p:nvGrpSpPr>
          <p:cNvPr id="39" name="Group 38"/>
          <p:cNvGrpSpPr/>
          <p:nvPr/>
        </p:nvGrpSpPr>
        <p:grpSpPr>
          <a:xfrm>
            <a:off x="4896036" y="1393030"/>
            <a:ext cx="3889189" cy="307777"/>
            <a:chOff x="358775" y="1609055"/>
            <a:chExt cx="3889189" cy="307777"/>
          </a:xfrm>
        </p:grpSpPr>
        <p:cxnSp>
          <p:nvCxnSpPr>
            <p:cNvPr id="40" name="Straight Connector 39"/>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58775" y="1609055"/>
              <a:ext cx="3889189" cy="307777"/>
            </a:xfrm>
            <a:prstGeom prst="rect">
              <a:avLst/>
            </a:prstGeom>
            <a:noFill/>
          </p:spPr>
          <p:txBody>
            <a:bodyPr wrap="square" rtlCol="0">
              <a:spAutoFit/>
            </a:bodyPr>
            <a:lstStyle/>
            <a:p>
              <a:pPr algn="ctr"/>
              <a:r>
                <a:rPr lang="en-US" sz="1400" b="1" dirty="0" smtClean="0"/>
                <a:t>Example: Perceived loudness</a:t>
              </a:r>
              <a:endParaRPr lang="en-US" sz="1400" b="1" dirty="0"/>
            </a:p>
          </p:txBody>
        </p:sp>
      </p:grpSp>
      <p:pic>
        <p:nvPicPr>
          <p:cNvPr id="44" name="Picture 4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68000" y="1872000"/>
            <a:ext cx="3420000" cy="3420000"/>
          </a:xfrm>
          <a:prstGeom prst="rect">
            <a:avLst/>
          </a:prstGeom>
        </p:spPr>
      </p:pic>
    </p:spTree>
    <p:extLst>
      <p:ext uri="{BB962C8B-B14F-4D97-AF65-F5344CB8AC3E}">
        <p14:creationId xmlns:p14="http://schemas.microsoft.com/office/powerpoint/2010/main" val="105646875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a:xfrm>
            <a:off x="371722" y="224644"/>
            <a:ext cx="6504533" cy="481336"/>
          </a:xfrm>
        </p:spPr>
        <p:txBody>
          <a:bodyPr/>
          <a:lstStyle/>
          <a:p>
            <a:r>
              <a:rPr lang="en-US" dirty="0" smtClean="0"/>
              <a:t>More abstract sound features of songs</a:t>
            </a:r>
            <a:endParaRPr lang="en-US" dirty="0"/>
          </a:p>
        </p:txBody>
      </p:sp>
      <p:sp>
        <p:nvSpPr>
          <p:cNvPr id="2" name="Content Placeholder 1"/>
          <p:cNvSpPr>
            <a:spLocks noGrp="1"/>
          </p:cNvSpPr>
          <p:nvPr>
            <p:ph sz="quarter" idx="17"/>
          </p:nvPr>
        </p:nvSpPr>
        <p:spPr/>
        <p:txBody>
          <a:bodyPr/>
          <a:lstStyle/>
          <a:p>
            <a:pPr marL="0" indent="0"/>
            <a:r>
              <a:rPr lang="en-US" dirty="0" smtClean="0"/>
              <a:t>Source</a:t>
            </a:r>
            <a:r>
              <a:rPr lang="en-US" dirty="0"/>
              <a:t>: https://</a:t>
            </a:r>
            <a:r>
              <a:rPr lang="en-US" dirty="0" err="1"/>
              <a:t>developer.spotify.com</a:t>
            </a:r>
            <a:r>
              <a:rPr lang="en-US" dirty="0"/>
              <a:t>/web-</a:t>
            </a:r>
            <a:r>
              <a:rPr lang="en-US" dirty="0" err="1"/>
              <a:t>api</a:t>
            </a:r>
            <a:r>
              <a:rPr lang="en-US" dirty="0"/>
              <a:t>/get-audio-features/</a:t>
            </a:r>
          </a:p>
        </p:txBody>
      </p:sp>
      <p:grpSp>
        <p:nvGrpSpPr>
          <p:cNvPr id="30" name="Group 29"/>
          <p:cNvGrpSpPr/>
          <p:nvPr/>
        </p:nvGrpSpPr>
        <p:grpSpPr>
          <a:xfrm>
            <a:off x="358775" y="1393031"/>
            <a:ext cx="8426450" cy="307777"/>
            <a:chOff x="358775" y="1609055"/>
            <a:chExt cx="3889189" cy="307777"/>
          </a:xfrm>
        </p:grpSpPr>
        <p:cxnSp>
          <p:nvCxnSpPr>
            <p:cNvPr id="31" name="Straight Connector 30"/>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58775" y="1609055"/>
              <a:ext cx="3889189" cy="307777"/>
            </a:xfrm>
            <a:prstGeom prst="rect">
              <a:avLst/>
            </a:prstGeom>
            <a:noFill/>
          </p:spPr>
          <p:txBody>
            <a:bodyPr wrap="square" rtlCol="0">
              <a:spAutoFit/>
            </a:bodyPr>
            <a:lstStyle/>
            <a:p>
              <a:pPr algn="ctr"/>
              <a:r>
                <a:rPr lang="en-US" sz="1400" b="1" dirty="0" smtClean="0"/>
                <a:t>Exemplary features from the Spotify API</a:t>
              </a:r>
              <a:endParaRPr lang="en-US" sz="1400" b="1" dirty="0"/>
            </a:p>
          </p:txBody>
        </p:sp>
      </p:grpSp>
      <p:grpSp>
        <p:nvGrpSpPr>
          <p:cNvPr id="10" name="Group 9"/>
          <p:cNvGrpSpPr/>
          <p:nvPr/>
        </p:nvGrpSpPr>
        <p:grpSpPr>
          <a:xfrm>
            <a:off x="782546" y="2096852"/>
            <a:ext cx="719920" cy="720000"/>
            <a:chOff x="611559" y="2096852"/>
            <a:chExt cx="719920" cy="720000"/>
          </a:xfrm>
        </p:grpSpPr>
        <p:sp>
          <p:nvSpPr>
            <p:cNvPr id="28" name="Oval 37"/>
            <p:cNvSpPr>
              <a:spLocks noChangeAspect="1"/>
            </p:cNvSpPr>
            <p:nvPr/>
          </p:nvSpPr>
          <p:spPr>
            <a:xfrm>
              <a:off x="611559" y="2096852"/>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090" y="2231423"/>
              <a:ext cx="450858" cy="450858"/>
            </a:xfrm>
            <a:prstGeom prst="rect">
              <a:avLst/>
            </a:prstGeom>
          </p:spPr>
        </p:pic>
      </p:grpSp>
      <p:grpSp>
        <p:nvGrpSpPr>
          <p:cNvPr id="12" name="Group 11"/>
          <p:cNvGrpSpPr/>
          <p:nvPr/>
        </p:nvGrpSpPr>
        <p:grpSpPr>
          <a:xfrm>
            <a:off x="3410839" y="2096852"/>
            <a:ext cx="719920" cy="720000"/>
            <a:chOff x="611559" y="2966704"/>
            <a:chExt cx="719920" cy="720000"/>
          </a:xfrm>
        </p:grpSpPr>
        <p:sp>
          <p:nvSpPr>
            <p:cNvPr id="34" name="Oval 37"/>
            <p:cNvSpPr>
              <a:spLocks noChangeAspect="1"/>
            </p:cNvSpPr>
            <p:nvPr/>
          </p:nvSpPr>
          <p:spPr>
            <a:xfrm>
              <a:off x="611559" y="2966704"/>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743" y="3099776"/>
              <a:ext cx="473809" cy="473809"/>
            </a:xfrm>
            <a:prstGeom prst="rect">
              <a:avLst/>
            </a:prstGeom>
          </p:spPr>
        </p:pic>
      </p:grpSp>
      <p:grpSp>
        <p:nvGrpSpPr>
          <p:cNvPr id="16" name="Group 15"/>
          <p:cNvGrpSpPr/>
          <p:nvPr/>
        </p:nvGrpSpPr>
        <p:grpSpPr>
          <a:xfrm>
            <a:off x="6039131" y="2096852"/>
            <a:ext cx="719920" cy="720000"/>
            <a:chOff x="591687" y="3832026"/>
            <a:chExt cx="719920" cy="720000"/>
          </a:xfrm>
        </p:grpSpPr>
        <p:sp>
          <p:nvSpPr>
            <p:cNvPr id="35" name="Oval 37"/>
            <p:cNvSpPr>
              <a:spLocks noChangeAspect="1"/>
            </p:cNvSpPr>
            <p:nvPr/>
          </p:nvSpPr>
          <p:spPr>
            <a:xfrm>
              <a:off x="591687" y="3832026"/>
              <a:ext cx="719920" cy="720000"/>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172" y="3962070"/>
              <a:ext cx="410476" cy="410476"/>
            </a:xfrm>
            <a:prstGeom prst="rect">
              <a:avLst/>
            </a:prstGeom>
          </p:spPr>
        </p:pic>
      </p:grpSp>
      <p:sp>
        <p:nvSpPr>
          <p:cNvPr id="36" name="TextBox 35"/>
          <p:cNvSpPr txBox="1"/>
          <p:nvPr/>
        </p:nvSpPr>
        <p:spPr>
          <a:xfrm>
            <a:off x="1502740" y="2293131"/>
            <a:ext cx="1548333" cy="307777"/>
          </a:xfrm>
          <a:prstGeom prst="rect">
            <a:avLst/>
          </a:prstGeom>
          <a:noFill/>
        </p:spPr>
        <p:txBody>
          <a:bodyPr wrap="square" rtlCol="0">
            <a:spAutoFit/>
          </a:bodyPr>
          <a:lstStyle/>
          <a:p>
            <a:r>
              <a:rPr lang="en-US" sz="1400" b="1" smtClean="0"/>
              <a:t>Acousticness</a:t>
            </a:r>
            <a:endParaRPr lang="en-US" sz="1400" b="1" dirty="0"/>
          </a:p>
        </p:txBody>
      </p:sp>
      <p:sp>
        <p:nvSpPr>
          <p:cNvPr id="37" name="TextBox 36"/>
          <p:cNvSpPr txBox="1"/>
          <p:nvPr/>
        </p:nvSpPr>
        <p:spPr>
          <a:xfrm>
            <a:off x="4118667" y="2293131"/>
            <a:ext cx="1548333" cy="307777"/>
          </a:xfrm>
          <a:prstGeom prst="rect">
            <a:avLst/>
          </a:prstGeom>
          <a:noFill/>
        </p:spPr>
        <p:txBody>
          <a:bodyPr wrap="square" rtlCol="0">
            <a:spAutoFit/>
          </a:bodyPr>
          <a:lstStyle/>
          <a:p>
            <a:r>
              <a:rPr lang="en-US" sz="1400" b="1" smtClean="0"/>
              <a:t>Danceability</a:t>
            </a:r>
            <a:endParaRPr lang="en-US" sz="1400" b="1" dirty="0"/>
          </a:p>
        </p:txBody>
      </p:sp>
      <p:sp>
        <p:nvSpPr>
          <p:cNvPr id="38" name="TextBox 37"/>
          <p:cNvSpPr txBox="1"/>
          <p:nvPr/>
        </p:nvSpPr>
        <p:spPr>
          <a:xfrm>
            <a:off x="6788577" y="2293131"/>
            <a:ext cx="1548333" cy="307777"/>
          </a:xfrm>
          <a:prstGeom prst="rect">
            <a:avLst/>
          </a:prstGeom>
          <a:noFill/>
        </p:spPr>
        <p:txBody>
          <a:bodyPr wrap="square" rtlCol="0">
            <a:spAutoFit/>
          </a:bodyPr>
          <a:lstStyle/>
          <a:p>
            <a:r>
              <a:rPr lang="en-US" sz="1400" b="1" dirty="0" err="1" smtClean="0"/>
              <a:t>Speechiness</a:t>
            </a:r>
            <a:endParaRPr lang="en-US" sz="1400" b="1" dirty="0"/>
          </a:p>
        </p:txBody>
      </p:sp>
      <p:sp>
        <p:nvSpPr>
          <p:cNvPr id="39" name="TextBox 38"/>
          <p:cNvSpPr txBox="1"/>
          <p:nvPr/>
        </p:nvSpPr>
        <p:spPr>
          <a:xfrm>
            <a:off x="593768" y="2911305"/>
            <a:ext cx="2457305" cy="523220"/>
          </a:xfrm>
          <a:prstGeom prst="rect">
            <a:avLst/>
          </a:prstGeom>
          <a:noFill/>
        </p:spPr>
        <p:txBody>
          <a:bodyPr wrap="square" rtlCol="0">
            <a:spAutoFit/>
          </a:bodyPr>
          <a:lstStyle/>
          <a:p>
            <a:r>
              <a:rPr lang="en-US" sz="1400" dirty="0" smtClean="0"/>
              <a:t>Measures whether a track is acoustic</a:t>
            </a:r>
            <a:endParaRPr lang="en-US" sz="1400" dirty="0"/>
          </a:p>
        </p:txBody>
      </p:sp>
      <p:pic>
        <p:nvPicPr>
          <p:cNvPr id="46" name="Picture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407" y="980728"/>
            <a:ext cx="1813311" cy="704890"/>
          </a:xfrm>
          <a:prstGeom prst="rect">
            <a:avLst/>
          </a:prstGeom>
        </p:spPr>
      </p:pic>
      <p:sp>
        <p:nvSpPr>
          <p:cNvPr id="40" name="TextBox 39"/>
          <p:cNvSpPr txBox="1"/>
          <p:nvPr/>
        </p:nvSpPr>
        <p:spPr>
          <a:xfrm>
            <a:off x="3334451" y="2911305"/>
            <a:ext cx="2457305" cy="1600438"/>
          </a:xfrm>
          <a:prstGeom prst="rect">
            <a:avLst/>
          </a:prstGeom>
          <a:noFill/>
        </p:spPr>
        <p:txBody>
          <a:bodyPr wrap="square" rtlCol="0">
            <a:spAutoFit/>
          </a:bodyPr>
          <a:lstStyle/>
          <a:p>
            <a:r>
              <a:rPr lang="en-US" sz="1400" dirty="0" smtClean="0"/>
              <a:t>Describes how suitable a track is for dancing</a:t>
            </a:r>
          </a:p>
          <a:p>
            <a:endParaRPr lang="en-US" sz="1400" dirty="0"/>
          </a:p>
          <a:p>
            <a:r>
              <a:rPr lang="en-US" sz="1400" dirty="0" smtClean="0"/>
              <a:t>Includes elements like tempo, rhythm, stability, beat strength, overall regularity</a:t>
            </a:r>
          </a:p>
        </p:txBody>
      </p:sp>
      <p:sp>
        <p:nvSpPr>
          <p:cNvPr id="41" name="TextBox 40"/>
          <p:cNvSpPr txBox="1"/>
          <p:nvPr/>
        </p:nvSpPr>
        <p:spPr>
          <a:xfrm>
            <a:off x="6039131" y="2911305"/>
            <a:ext cx="2457305" cy="1815882"/>
          </a:xfrm>
          <a:prstGeom prst="rect">
            <a:avLst/>
          </a:prstGeom>
          <a:noFill/>
        </p:spPr>
        <p:txBody>
          <a:bodyPr wrap="square" rtlCol="0">
            <a:spAutoFit/>
          </a:bodyPr>
          <a:lstStyle/>
          <a:p>
            <a:r>
              <a:rPr lang="en-US" sz="1400" dirty="0" smtClean="0"/>
              <a:t>Detects </a:t>
            </a:r>
            <a:r>
              <a:rPr lang="en-US" sz="1400" dirty="0"/>
              <a:t>the presence of spoken words in a </a:t>
            </a:r>
            <a:r>
              <a:rPr lang="en-US" sz="1400" dirty="0" smtClean="0"/>
              <a:t>track</a:t>
            </a:r>
          </a:p>
          <a:p>
            <a:endParaRPr lang="en-US" sz="1400" dirty="0" smtClean="0"/>
          </a:p>
          <a:p>
            <a:r>
              <a:rPr lang="en-US" sz="1400" dirty="0" smtClean="0"/>
              <a:t>The </a:t>
            </a:r>
            <a:r>
              <a:rPr lang="en-US" sz="1400" dirty="0"/>
              <a:t>more exclusively speech-like the recording (e.g. talk show, audio book, </a:t>
            </a:r>
            <a:r>
              <a:rPr lang="en-US" sz="1400" dirty="0" smtClean="0"/>
              <a:t>poetry), the higher the classification as speech</a:t>
            </a:r>
            <a:endParaRPr lang="en-US" sz="1400" dirty="0"/>
          </a:p>
        </p:txBody>
      </p:sp>
      <p:sp>
        <p:nvSpPr>
          <p:cNvPr id="45" name="Rectangle 2"/>
          <p:cNvSpPr>
            <a:spLocks noChangeArrowheads="1"/>
          </p:cNvSpPr>
          <p:nvPr/>
        </p:nvSpPr>
        <p:spPr bwMode="auto">
          <a:xfrm>
            <a:off x="1882775" y="22590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89900217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1722" y="224644"/>
            <a:ext cx="6504533" cy="481336"/>
          </a:xfrm>
        </p:spPr>
        <p:txBody>
          <a:bodyPr/>
          <a:lstStyle/>
          <a:p>
            <a:r>
              <a:rPr lang="en-US" dirty="0" err="1" smtClean="0"/>
              <a:t>Exmplary</a:t>
            </a:r>
            <a:r>
              <a:rPr lang="en-US" dirty="0" smtClean="0"/>
              <a:t> music recognition: </a:t>
            </a:r>
            <a:r>
              <a:rPr lang="en-US" dirty="0" err="1" smtClean="0"/>
              <a:t>Shazam</a:t>
            </a:r>
            <a:endParaRPr lang="en-US" dirty="0"/>
          </a:p>
        </p:txBody>
      </p:sp>
      <p:sp>
        <p:nvSpPr>
          <p:cNvPr id="2" name="Content Placeholder 1"/>
          <p:cNvSpPr>
            <a:spLocks noGrp="1"/>
          </p:cNvSpPr>
          <p:nvPr>
            <p:ph sz="quarter" idx="17"/>
          </p:nvPr>
        </p:nvSpPr>
        <p:spPr/>
        <p:txBody>
          <a:bodyPr/>
          <a:lstStyle/>
          <a:p>
            <a:pPr marL="0" indent="0"/>
            <a:r>
              <a:rPr lang="en-US" dirty="0" smtClean="0"/>
              <a:t>Source</a:t>
            </a:r>
            <a:r>
              <a:rPr lang="en-US" dirty="0"/>
              <a:t>: </a:t>
            </a:r>
            <a:r>
              <a:rPr lang="en-US" dirty="0" smtClean="0"/>
              <a:t>Wang (2003)</a:t>
            </a:r>
            <a:endParaRPr lang="en-US" dirty="0"/>
          </a:p>
        </p:txBody>
      </p:sp>
      <p:sp>
        <p:nvSpPr>
          <p:cNvPr id="45" name="Rectangle 2"/>
          <p:cNvSpPr>
            <a:spLocks noChangeArrowheads="1"/>
          </p:cNvSpPr>
          <p:nvPr/>
        </p:nvSpPr>
        <p:spPr bwMode="auto">
          <a:xfrm>
            <a:off x="1882775" y="22590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50" y="705980"/>
            <a:ext cx="2633695" cy="71724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204" y="2121385"/>
            <a:ext cx="4244329" cy="3132396"/>
          </a:xfrm>
          <a:prstGeom prst="rect">
            <a:avLst/>
          </a:prstGeom>
        </p:spPr>
      </p:pic>
      <p:grpSp>
        <p:nvGrpSpPr>
          <p:cNvPr id="26" name="Group 25"/>
          <p:cNvGrpSpPr/>
          <p:nvPr/>
        </p:nvGrpSpPr>
        <p:grpSpPr>
          <a:xfrm>
            <a:off x="358775" y="1393031"/>
            <a:ext cx="3889189" cy="307777"/>
            <a:chOff x="358775" y="1609055"/>
            <a:chExt cx="3889189" cy="307777"/>
          </a:xfrm>
        </p:grpSpPr>
        <p:cxnSp>
          <p:nvCxnSpPr>
            <p:cNvPr id="27" name="Straight Connector 26"/>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58775" y="1609055"/>
              <a:ext cx="3889189" cy="307777"/>
            </a:xfrm>
            <a:prstGeom prst="rect">
              <a:avLst/>
            </a:prstGeom>
            <a:noFill/>
          </p:spPr>
          <p:txBody>
            <a:bodyPr wrap="square" rtlCol="0">
              <a:spAutoFit/>
            </a:bodyPr>
            <a:lstStyle/>
            <a:p>
              <a:pPr algn="ctr"/>
              <a:r>
                <a:rPr lang="en-US" sz="1400" b="1" dirty="0" smtClean="0"/>
                <a:t>Time-dependent spectrogram</a:t>
              </a:r>
              <a:endParaRPr lang="en-US" sz="1400" b="1" dirty="0"/>
            </a:p>
          </p:txBody>
        </p:sp>
      </p:grpSp>
      <p:grpSp>
        <p:nvGrpSpPr>
          <p:cNvPr id="33" name="Group 32"/>
          <p:cNvGrpSpPr/>
          <p:nvPr/>
        </p:nvGrpSpPr>
        <p:grpSpPr>
          <a:xfrm>
            <a:off x="4896036" y="1393030"/>
            <a:ext cx="3889189" cy="307777"/>
            <a:chOff x="358775" y="1609055"/>
            <a:chExt cx="3889189" cy="307777"/>
          </a:xfrm>
        </p:grpSpPr>
        <p:cxnSp>
          <p:nvCxnSpPr>
            <p:cNvPr id="42" name="Straight Connector 41"/>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58775" y="1609055"/>
              <a:ext cx="3889189" cy="307777"/>
            </a:xfrm>
            <a:prstGeom prst="rect">
              <a:avLst/>
            </a:prstGeom>
            <a:noFill/>
          </p:spPr>
          <p:txBody>
            <a:bodyPr wrap="square" rtlCol="0">
              <a:spAutoFit/>
            </a:bodyPr>
            <a:lstStyle/>
            <a:p>
              <a:pPr algn="ctr"/>
              <a:r>
                <a:rPr lang="en-US" sz="1400" b="1" dirty="0" smtClean="0"/>
                <a:t>Strongest frequencies</a:t>
              </a:r>
              <a:endParaRPr lang="en-US" sz="1400" b="1" dirty="0"/>
            </a:p>
          </p:txBody>
        </p:sp>
      </p:gr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b="947"/>
          <a:stretch/>
        </p:blipFill>
        <p:spPr>
          <a:xfrm>
            <a:off x="4566002" y="2332621"/>
            <a:ext cx="4180217" cy="2925886"/>
          </a:xfrm>
          <a:prstGeom prst="rect">
            <a:avLst/>
          </a:prstGeom>
        </p:spPr>
      </p:pic>
      <p:sp>
        <p:nvSpPr>
          <p:cNvPr id="9" name="Rectangle 8"/>
          <p:cNvSpPr/>
          <p:nvPr/>
        </p:nvSpPr>
        <p:spPr>
          <a:xfrm>
            <a:off x="5922149" y="5153865"/>
            <a:ext cx="1908212" cy="320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t</a:t>
            </a:r>
            <a:r>
              <a:rPr lang="en-US" sz="1400" dirty="0" smtClean="0">
                <a:solidFill>
                  <a:sysClr val="windowText" lastClr="000000"/>
                </a:solidFill>
              </a:rPr>
              <a:t>ime in s</a:t>
            </a:r>
            <a:endParaRPr lang="en-US" sz="1400" dirty="0">
              <a:solidFill>
                <a:sysClr val="windowText" lastClr="000000"/>
              </a:solidFill>
            </a:endParaRPr>
          </a:p>
        </p:txBody>
      </p:sp>
      <p:sp>
        <p:nvSpPr>
          <p:cNvPr id="44" name="Rectangle 43"/>
          <p:cNvSpPr/>
          <p:nvPr/>
        </p:nvSpPr>
        <p:spPr>
          <a:xfrm rot="16200000">
            <a:off x="-358863" y="3568004"/>
            <a:ext cx="1908212" cy="320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ysClr val="windowText" lastClr="000000"/>
                </a:solidFill>
              </a:rPr>
              <a:t>f</a:t>
            </a:r>
            <a:r>
              <a:rPr lang="en-US" sz="1400" smtClean="0">
                <a:solidFill>
                  <a:sysClr val="windowText" lastClr="000000"/>
                </a:solidFill>
              </a:rPr>
              <a:t>equency</a:t>
            </a:r>
            <a:r>
              <a:rPr lang="en-US" sz="1400" dirty="0" smtClean="0">
                <a:solidFill>
                  <a:sysClr val="windowText" lastClr="000000"/>
                </a:solidFill>
              </a:rPr>
              <a:t> in Hz</a:t>
            </a:r>
            <a:endParaRPr lang="en-US" sz="1400" dirty="0">
              <a:solidFill>
                <a:sysClr val="windowText" lastClr="000000"/>
              </a:solidFill>
            </a:endParaRPr>
          </a:p>
        </p:txBody>
      </p:sp>
      <p:sp>
        <p:nvSpPr>
          <p:cNvPr id="46" name="Rectangle 45"/>
          <p:cNvSpPr/>
          <p:nvPr/>
        </p:nvSpPr>
        <p:spPr>
          <a:xfrm rot="16200000">
            <a:off x="3817601" y="3568004"/>
            <a:ext cx="1908212" cy="320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ysClr val="windowText" lastClr="000000"/>
                </a:solidFill>
              </a:rPr>
              <a:t>f</a:t>
            </a:r>
            <a:r>
              <a:rPr lang="en-US" sz="1400" smtClean="0">
                <a:solidFill>
                  <a:sysClr val="windowText" lastClr="000000"/>
                </a:solidFill>
              </a:rPr>
              <a:t>equency</a:t>
            </a:r>
            <a:r>
              <a:rPr lang="en-US" sz="1400" dirty="0" smtClean="0">
                <a:solidFill>
                  <a:sysClr val="windowText" lastClr="000000"/>
                </a:solidFill>
              </a:rPr>
              <a:t> in Hz</a:t>
            </a:r>
            <a:endParaRPr lang="en-US" sz="1400" dirty="0">
              <a:solidFill>
                <a:sysClr val="windowText" lastClr="000000"/>
              </a:solidFill>
            </a:endParaRPr>
          </a:p>
        </p:txBody>
      </p:sp>
      <p:sp>
        <p:nvSpPr>
          <p:cNvPr id="14" name="Rectangle 13"/>
          <p:cNvSpPr/>
          <p:nvPr/>
        </p:nvSpPr>
        <p:spPr>
          <a:xfrm>
            <a:off x="5922149" y="2486199"/>
            <a:ext cx="954106" cy="25562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796136" y="2024844"/>
            <a:ext cx="2340260" cy="307777"/>
          </a:xfrm>
          <a:prstGeom prst="rect">
            <a:avLst/>
          </a:prstGeom>
          <a:noFill/>
        </p:spPr>
        <p:txBody>
          <a:bodyPr wrap="square" rtlCol="0">
            <a:spAutoFit/>
          </a:bodyPr>
          <a:lstStyle/>
          <a:p>
            <a:r>
              <a:rPr lang="en-US" sz="1400" smtClean="0"/>
              <a:t>Song sample</a:t>
            </a:r>
            <a:endParaRPr lang="en-US" sz="1400"/>
          </a:p>
        </p:txBody>
      </p:sp>
    </p:spTree>
    <p:extLst>
      <p:ext uri="{BB962C8B-B14F-4D97-AF65-F5344CB8AC3E}">
        <p14:creationId xmlns:p14="http://schemas.microsoft.com/office/powerpoint/2010/main" val="159076116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6"/>
          </p:nvPr>
        </p:nvSpPr>
        <p:spPr/>
        <p:txBody>
          <a:bodyPr/>
          <a:lstStyle/>
          <a:p>
            <a:endParaRPr lang="en-US"/>
          </a:p>
        </p:txBody>
      </p:sp>
      <p:sp>
        <p:nvSpPr>
          <p:cNvPr id="6" name="Abgerundetes Rechteck 5"/>
          <p:cNvSpPr/>
          <p:nvPr/>
        </p:nvSpPr>
        <p:spPr>
          <a:xfrm>
            <a:off x="3059832" y="1892687"/>
            <a:ext cx="1440000" cy="1440000"/>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7" name="Abgerundetes Rechteck 6"/>
          <p:cNvSpPr/>
          <p:nvPr/>
        </p:nvSpPr>
        <p:spPr>
          <a:xfrm>
            <a:off x="4644008" y="1905630"/>
            <a:ext cx="1440000" cy="1440000"/>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8" name="Abgerundetes Rechteck 7"/>
          <p:cNvSpPr/>
          <p:nvPr/>
        </p:nvSpPr>
        <p:spPr>
          <a:xfrm>
            <a:off x="3059832" y="3478760"/>
            <a:ext cx="1440000" cy="1440000"/>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9" name="Abgerundetes Rechteck 8"/>
          <p:cNvSpPr/>
          <p:nvPr/>
        </p:nvSpPr>
        <p:spPr>
          <a:xfrm>
            <a:off x="4644008" y="3478760"/>
            <a:ext cx="1440000" cy="1440000"/>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0" name="Ellipse 9"/>
          <p:cNvSpPr/>
          <p:nvPr/>
        </p:nvSpPr>
        <p:spPr>
          <a:xfrm>
            <a:off x="3923928" y="2750094"/>
            <a:ext cx="1296144" cy="1296000"/>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0" tIns="36000" rIns="0" bIns="0" rtlCol="0" anchor="ctr"/>
          <a:lstStyle/>
          <a:p>
            <a:pPr algn="ctr"/>
            <a:endParaRPr lang="en-US" sz="1400" b="1" baseline="30000" dirty="0">
              <a:solidFill>
                <a:schemeClr val="tx1"/>
              </a:solidFill>
            </a:endParaRPr>
          </a:p>
        </p:txBody>
      </p:sp>
      <p:cxnSp>
        <p:nvCxnSpPr>
          <p:cNvPr id="22" name="Gerader Verbinder 21"/>
          <p:cNvCxnSpPr>
            <a:stCxn id="6" idx="1"/>
          </p:cNvCxnSpPr>
          <p:nvPr/>
        </p:nvCxnSpPr>
        <p:spPr>
          <a:xfrm flipH="1" flipV="1">
            <a:off x="2591780" y="1905630"/>
            <a:ext cx="468052" cy="70705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a:xfrm>
            <a:off x="377825" y="1918573"/>
            <a:ext cx="2213955"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26" name="Gerader Verbinder 25"/>
          <p:cNvCxnSpPr/>
          <p:nvPr/>
        </p:nvCxnSpPr>
        <p:spPr>
          <a:xfrm flipH="1" flipV="1">
            <a:off x="2609491" y="3667924"/>
            <a:ext cx="468052" cy="70705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27" name="Gerader Verbinder 26"/>
          <p:cNvCxnSpPr/>
          <p:nvPr/>
        </p:nvCxnSpPr>
        <p:spPr>
          <a:xfrm>
            <a:off x="366270" y="3684384"/>
            <a:ext cx="2213955"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30" name="Gerader Verbinder 29"/>
          <p:cNvCxnSpPr/>
          <p:nvPr/>
        </p:nvCxnSpPr>
        <p:spPr>
          <a:xfrm flipV="1">
            <a:off x="6093234" y="1930428"/>
            <a:ext cx="468000" cy="70560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31" name="Gerader Verbinder 30"/>
          <p:cNvCxnSpPr/>
          <p:nvPr/>
        </p:nvCxnSpPr>
        <p:spPr>
          <a:xfrm>
            <a:off x="6570513" y="1918573"/>
            <a:ext cx="2213955"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33" name="Gerader Verbinder 32"/>
          <p:cNvCxnSpPr/>
          <p:nvPr/>
        </p:nvCxnSpPr>
        <p:spPr>
          <a:xfrm flipV="1">
            <a:off x="6083847" y="3695508"/>
            <a:ext cx="468000" cy="70560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6561126" y="3683653"/>
            <a:ext cx="2213955"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35" name="Textfeld 34"/>
          <p:cNvSpPr txBox="1"/>
          <p:nvPr/>
        </p:nvSpPr>
        <p:spPr>
          <a:xfrm>
            <a:off x="358775" y="1606392"/>
            <a:ext cx="2250716" cy="307777"/>
          </a:xfrm>
          <a:prstGeom prst="rect">
            <a:avLst/>
          </a:prstGeom>
          <a:noFill/>
        </p:spPr>
        <p:txBody>
          <a:bodyPr wrap="square" rtlCol="0">
            <a:spAutoFit/>
          </a:bodyPr>
          <a:lstStyle/>
          <a:p>
            <a:r>
              <a:rPr lang="de-DE" sz="1400" b="1" dirty="0" smtClean="0"/>
              <a:t>Speech</a:t>
            </a:r>
            <a:endParaRPr lang="en-US" sz="1400" b="1" dirty="0"/>
          </a:p>
        </p:txBody>
      </p:sp>
      <p:sp>
        <p:nvSpPr>
          <p:cNvPr id="36" name="Textfeld 35"/>
          <p:cNvSpPr txBox="1"/>
          <p:nvPr/>
        </p:nvSpPr>
        <p:spPr>
          <a:xfrm>
            <a:off x="366270" y="3368070"/>
            <a:ext cx="2250716" cy="307777"/>
          </a:xfrm>
          <a:prstGeom prst="rect">
            <a:avLst/>
          </a:prstGeom>
          <a:noFill/>
        </p:spPr>
        <p:txBody>
          <a:bodyPr wrap="square" rtlCol="0">
            <a:spAutoFit/>
          </a:bodyPr>
          <a:lstStyle/>
          <a:p>
            <a:r>
              <a:rPr lang="de-DE" sz="1400" b="1" dirty="0" smtClean="0"/>
              <a:t>Music </a:t>
            </a:r>
            <a:r>
              <a:rPr lang="de-DE" sz="1400" b="1" dirty="0" err="1" smtClean="0"/>
              <a:t>signal</a:t>
            </a:r>
            <a:r>
              <a:rPr lang="de-DE" sz="1400" b="1" dirty="0" smtClean="0"/>
              <a:t> </a:t>
            </a:r>
            <a:r>
              <a:rPr lang="de-DE" sz="1400" b="1" dirty="0" err="1" smtClean="0"/>
              <a:t>processing</a:t>
            </a:r>
            <a:endParaRPr lang="en-US" sz="1400" b="1" dirty="0"/>
          </a:p>
        </p:txBody>
      </p:sp>
      <p:sp>
        <p:nvSpPr>
          <p:cNvPr id="37" name="Textfeld 36"/>
          <p:cNvSpPr txBox="1"/>
          <p:nvPr/>
        </p:nvSpPr>
        <p:spPr>
          <a:xfrm>
            <a:off x="6570512" y="1592796"/>
            <a:ext cx="2213955" cy="307777"/>
          </a:xfrm>
          <a:prstGeom prst="rect">
            <a:avLst/>
          </a:prstGeom>
          <a:noFill/>
        </p:spPr>
        <p:txBody>
          <a:bodyPr wrap="square" rtlCol="0">
            <a:spAutoFit/>
          </a:bodyPr>
          <a:lstStyle/>
          <a:p>
            <a:pPr algn="r"/>
            <a:r>
              <a:rPr lang="de-DE" sz="1400" b="1" dirty="0" smtClean="0"/>
              <a:t>Nature </a:t>
            </a:r>
            <a:r>
              <a:rPr lang="de-DE" sz="1400" b="1" dirty="0" err="1" smtClean="0"/>
              <a:t>sound</a:t>
            </a:r>
            <a:endParaRPr lang="en-US" sz="1400" b="1" dirty="0"/>
          </a:p>
        </p:txBody>
      </p:sp>
      <p:sp>
        <p:nvSpPr>
          <p:cNvPr id="38" name="Textfeld 37"/>
          <p:cNvSpPr txBox="1"/>
          <p:nvPr/>
        </p:nvSpPr>
        <p:spPr>
          <a:xfrm>
            <a:off x="6570512" y="3379194"/>
            <a:ext cx="2213955" cy="307777"/>
          </a:xfrm>
          <a:prstGeom prst="rect">
            <a:avLst/>
          </a:prstGeom>
          <a:noFill/>
        </p:spPr>
        <p:txBody>
          <a:bodyPr wrap="square" rtlCol="0">
            <a:spAutoFit/>
          </a:bodyPr>
          <a:lstStyle/>
          <a:p>
            <a:pPr algn="r"/>
            <a:r>
              <a:rPr lang="de-DE" sz="1400" b="1" dirty="0" smtClean="0"/>
              <a:t>Other</a:t>
            </a:r>
            <a:endParaRPr lang="en-US" sz="1400" b="1" dirty="0"/>
          </a:p>
        </p:txBody>
      </p:sp>
      <p:pic>
        <p:nvPicPr>
          <p:cNvPr id="5" name="Content Placeholder 4"/>
          <p:cNvPicPr>
            <a:picLocks noGrp="1" noChangeAspect="1"/>
          </p:cNvPicPr>
          <p:nvPr>
            <p:ph sz="quarter" idx="17"/>
          </p:nvPr>
        </p:nvPicPr>
        <p:blipFill>
          <a:blip r:embed="rId3">
            <a:extLst>
              <a:ext uri="{28A0092B-C50C-407E-A947-70E740481C1C}">
                <a14:useLocalDpi xmlns:a14="http://schemas.microsoft.com/office/drawing/2010/main" val="0"/>
              </a:ext>
            </a:extLst>
          </a:blip>
          <a:stretch>
            <a:fillRect/>
          </a:stretch>
        </p:blipFill>
        <p:spPr>
          <a:xfrm>
            <a:off x="4068188" y="2957064"/>
            <a:ext cx="882059" cy="882059"/>
          </a:xfrm>
        </p:spPr>
      </p:pic>
      <p:sp>
        <p:nvSpPr>
          <p:cNvPr id="28" name="Title 3"/>
          <p:cNvSpPr>
            <a:spLocks noGrp="1"/>
          </p:cNvSpPr>
          <p:nvPr>
            <p:ph type="title"/>
          </p:nvPr>
        </p:nvSpPr>
        <p:spPr>
          <a:xfrm>
            <a:off x="371722" y="224644"/>
            <a:ext cx="6504533" cy="481336"/>
          </a:xfrm>
        </p:spPr>
        <p:txBody>
          <a:bodyPr/>
          <a:lstStyle/>
          <a:p>
            <a:r>
              <a:rPr lang="en-US" dirty="0" smtClean="0"/>
              <a:t>Some practical application fields</a:t>
            </a:r>
            <a:endParaRPr lang="en-US" dirty="0"/>
          </a:p>
        </p:txBody>
      </p:sp>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3252" y="2173277"/>
            <a:ext cx="724402" cy="724402"/>
          </a:xfrm>
          <a:prstGeom prst="rect">
            <a:avLst/>
          </a:prstGeom>
        </p:spPr>
      </p:pic>
      <p:sp>
        <p:nvSpPr>
          <p:cNvPr id="39" name="Content Placeholder 1"/>
          <p:cNvSpPr>
            <a:spLocks noGrp="1"/>
          </p:cNvSpPr>
          <p:nvPr>
            <p:ph sz="quarter" idx="17"/>
          </p:nvPr>
        </p:nvSpPr>
        <p:spPr>
          <a:xfrm>
            <a:off x="377825" y="5193196"/>
            <a:ext cx="8353600" cy="836190"/>
          </a:xfrm>
        </p:spPr>
        <p:txBody>
          <a:bodyPr/>
          <a:lstStyle/>
          <a:p>
            <a:pPr marL="0" indent="0"/>
            <a:r>
              <a:rPr lang="en-US" dirty="0" smtClean="0"/>
              <a:t>Source</a:t>
            </a:r>
            <a:r>
              <a:rPr lang="en-US" dirty="0"/>
              <a:t>: 1) http://nlp.stanford.edu/sentiment</a:t>
            </a:r>
            <a:r>
              <a:rPr lang="en-US" dirty="0" smtClean="0"/>
              <a:t>/, 2) Pandya, Pathak (2014), 3) </a:t>
            </a:r>
            <a:r>
              <a:rPr lang="en-US" dirty="0" err="1" smtClean="0"/>
              <a:t>Kamruzzaman</a:t>
            </a:r>
            <a:r>
              <a:rPr lang="en-US" dirty="0" smtClean="0"/>
              <a:t> et al. (</a:t>
            </a:r>
            <a:r>
              <a:rPr lang="en-US" dirty="0"/>
              <a:t>2010), 4) https://</a:t>
            </a:r>
            <a:r>
              <a:rPr lang="en-US" dirty="0" smtClean="0"/>
              <a:t>research.googleblog.com/2015/08/the-neural-networks-behind-google-voice.html</a:t>
            </a:r>
            <a:r>
              <a:rPr lang="en-US" dirty="0"/>
              <a:t>, </a:t>
            </a:r>
            <a:endParaRPr lang="en-US" dirty="0" smtClean="0"/>
          </a:p>
          <a:p>
            <a:pPr marL="0" indent="0"/>
            <a:r>
              <a:rPr lang="en-US" dirty="0" smtClean="0"/>
              <a:t>5) http</a:t>
            </a:r>
            <a:r>
              <a:rPr lang="en-US" dirty="0"/>
              <a:t>://</a:t>
            </a:r>
            <a:r>
              <a:rPr lang="en-US" dirty="0" smtClean="0"/>
              <a:t>signalprocessingsociety.org/uploads/special_issues_deadlines/MusicSP.pdf,</a:t>
            </a:r>
          </a:p>
          <a:p>
            <a:pPr marL="0" indent="0"/>
            <a:r>
              <a:rPr lang="en-US" dirty="0" smtClean="0"/>
              <a:t>6) Perez-</a:t>
            </a:r>
            <a:r>
              <a:rPr lang="en-US" dirty="0" err="1" smtClean="0"/>
              <a:t>Meana</a:t>
            </a:r>
            <a:r>
              <a:rPr lang="en-US" dirty="0" smtClean="0"/>
              <a:t> (</a:t>
            </a:r>
            <a:r>
              <a:rPr lang="en-US" dirty="0"/>
              <a:t>2007</a:t>
            </a:r>
            <a:r>
              <a:rPr lang="en-US" dirty="0" smtClean="0"/>
              <a:t>), 7) </a:t>
            </a:r>
            <a:r>
              <a:rPr lang="en-US" dirty="0" err="1" smtClean="0"/>
              <a:t>Stowell</a:t>
            </a:r>
            <a:r>
              <a:rPr lang="en-US" dirty="0"/>
              <a:t>, </a:t>
            </a:r>
            <a:r>
              <a:rPr lang="en-US" dirty="0" err="1" smtClean="0"/>
              <a:t>Plumbley</a:t>
            </a:r>
            <a:r>
              <a:rPr lang="en-US" dirty="0"/>
              <a:t> </a:t>
            </a:r>
            <a:r>
              <a:rPr lang="en-US" dirty="0" smtClean="0"/>
              <a:t>(2014</a:t>
            </a:r>
            <a:r>
              <a:rPr lang="en-US" dirty="0"/>
              <a:t>)</a:t>
            </a:r>
          </a:p>
        </p:txBody>
      </p:sp>
      <p:sp>
        <p:nvSpPr>
          <p:cNvPr id="18" name="TextBox 17"/>
          <p:cNvSpPr txBox="1"/>
          <p:nvPr/>
        </p:nvSpPr>
        <p:spPr>
          <a:xfrm>
            <a:off x="377825" y="1930428"/>
            <a:ext cx="2239161" cy="1384995"/>
          </a:xfrm>
          <a:prstGeom prst="rect">
            <a:avLst/>
          </a:prstGeom>
          <a:noFill/>
        </p:spPr>
        <p:txBody>
          <a:bodyPr wrap="square" rtlCol="0">
            <a:spAutoFit/>
          </a:bodyPr>
          <a:lstStyle/>
          <a:p>
            <a:pPr marL="285750" indent="-285750">
              <a:buFont typeface="Arial" charset="0"/>
              <a:buChar char="•"/>
            </a:pPr>
            <a:r>
              <a:rPr lang="en-US" sz="1400" dirty="0" smtClean="0"/>
              <a:t>Sentiment analysis</a:t>
            </a:r>
            <a:r>
              <a:rPr lang="en-US" sz="1400" baseline="30000" dirty="0" smtClean="0"/>
              <a:t>1</a:t>
            </a:r>
          </a:p>
          <a:p>
            <a:pPr marL="285750" indent="-285750">
              <a:buFont typeface="Arial" charset="0"/>
              <a:buChar char="•"/>
            </a:pPr>
            <a:r>
              <a:rPr lang="en-US" sz="1400" dirty="0" smtClean="0"/>
              <a:t>Voice classification</a:t>
            </a:r>
            <a:r>
              <a:rPr lang="en-US" sz="1400" baseline="30000" dirty="0" smtClean="0"/>
              <a:t>2</a:t>
            </a:r>
          </a:p>
          <a:p>
            <a:pPr marL="285750" indent="-285750">
              <a:buFont typeface="Arial" charset="0"/>
              <a:buChar char="•"/>
            </a:pPr>
            <a:r>
              <a:rPr lang="en-US" sz="1400" dirty="0" smtClean="0"/>
              <a:t>Automatic speaker recognition</a:t>
            </a:r>
            <a:r>
              <a:rPr lang="en-US" sz="1400" baseline="30000" dirty="0" smtClean="0"/>
              <a:t>3</a:t>
            </a:r>
          </a:p>
          <a:p>
            <a:pPr marL="285750" indent="-285750">
              <a:buFont typeface="Arial" charset="0"/>
              <a:buChar char="•"/>
            </a:pPr>
            <a:r>
              <a:rPr lang="en-US" sz="1400" dirty="0" smtClean="0"/>
              <a:t>Speech to text systems</a:t>
            </a:r>
            <a:r>
              <a:rPr lang="en-US" sz="1400" baseline="30000" dirty="0" smtClean="0"/>
              <a:t>4</a:t>
            </a:r>
            <a:endParaRPr lang="en-US" sz="1400" baseline="30000" dirty="0"/>
          </a:p>
        </p:txBody>
      </p:sp>
      <p:sp>
        <p:nvSpPr>
          <p:cNvPr id="40" name="TextBox 39"/>
          <p:cNvSpPr txBox="1"/>
          <p:nvPr/>
        </p:nvSpPr>
        <p:spPr>
          <a:xfrm>
            <a:off x="374603" y="3735033"/>
            <a:ext cx="2239161" cy="954107"/>
          </a:xfrm>
          <a:prstGeom prst="rect">
            <a:avLst/>
          </a:prstGeom>
          <a:noFill/>
        </p:spPr>
        <p:txBody>
          <a:bodyPr wrap="square" rtlCol="0">
            <a:spAutoFit/>
          </a:bodyPr>
          <a:lstStyle/>
          <a:p>
            <a:pPr marL="285750" indent="-285750">
              <a:buFont typeface="Arial" charset="0"/>
              <a:buChar char="•"/>
            </a:pPr>
            <a:r>
              <a:rPr lang="en-US" sz="1400" dirty="0" smtClean="0"/>
              <a:t>Genre identification</a:t>
            </a:r>
            <a:r>
              <a:rPr lang="en-US" sz="1400" baseline="30000" dirty="0" smtClean="0"/>
              <a:t>5</a:t>
            </a:r>
          </a:p>
          <a:p>
            <a:pPr marL="285750" indent="-285750">
              <a:buFont typeface="Arial" charset="0"/>
              <a:buChar char="•"/>
            </a:pPr>
            <a:r>
              <a:rPr lang="en-US" sz="1400" dirty="0" smtClean="0"/>
              <a:t>Instrumentation</a:t>
            </a:r>
            <a:r>
              <a:rPr lang="en-US" sz="1400" baseline="30000" dirty="0" smtClean="0"/>
              <a:t>5</a:t>
            </a:r>
          </a:p>
          <a:p>
            <a:pPr marL="285750" indent="-285750">
              <a:buFont typeface="Arial" charset="0"/>
              <a:buChar char="•"/>
            </a:pPr>
            <a:r>
              <a:rPr lang="en-US" sz="1400" dirty="0" smtClean="0"/>
              <a:t>Dynamics, tempo and timbre</a:t>
            </a:r>
            <a:r>
              <a:rPr lang="en-US" sz="1400" baseline="30000" dirty="0" smtClean="0"/>
              <a:t>5</a:t>
            </a:r>
            <a:endParaRPr lang="en-US" sz="1400" baseline="30000" dirty="0"/>
          </a:p>
        </p:txBody>
      </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8574" y="3915521"/>
            <a:ext cx="753757" cy="753757"/>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2767" y="2173277"/>
            <a:ext cx="782659" cy="782659"/>
          </a:xfrm>
          <a:prstGeom prst="rect">
            <a:avLst/>
          </a:prstGeom>
        </p:spPr>
      </p:pic>
      <p:sp>
        <p:nvSpPr>
          <p:cNvPr id="41" name="TextBox 40"/>
          <p:cNvSpPr txBox="1"/>
          <p:nvPr/>
        </p:nvSpPr>
        <p:spPr>
          <a:xfrm>
            <a:off x="6659828" y="1930427"/>
            <a:ext cx="2239161" cy="1528624"/>
          </a:xfrm>
          <a:prstGeom prst="rect">
            <a:avLst/>
          </a:prstGeom>
          <a:noFill/>
        </p:spPr>
        <p:txBody>
          <a:bodyPr wrap="square" rtlCol="0">
            <a:spAutoFit/>
          </a:bodyPr>
          <a:lstStyle/>
          <a:p>
            <a:pPr marL="285750" indent="-285750">
              <a:buFont typeface="Arial" charset="0"/>
              <a:buChar char="•"/>
            </a:pPr>
            <a:r>
              <a:rPr lang="en-US" sz="1400" dirty="0" smtClean="0"/>
              <a:t>Machine failure recognition</a:t>
            </a:r>
            <a:r>
              <a:rPr lang="en-US" sz="1400" baseline="30000" dirty="0" smtClean="0"/>
              <a:t>6</a:t>
            </a:r>
          </a:p>
          <a:p>
            <a:pPr marL="285750" indent="-285750">
              <a:buFont typeface="Arial" charset="0"/>
              <a:buChar char="•"/>
            </a:pPr>
            <a:r>
              <a:rPr lang="en-US" sz="1400" dirty="0" smtClean="0"/>
              <a:t>Military sound analysis</a:t>
            </a:r>
            <a:r>
              <a:rPr lang="en-US" sz="1400" baseline="30000" dirty="0" smtClean="0"/>
              <a:t>6</a:t>
            </a:r>
          </a:p>
          <a:p>
            <a:pPr marL="285750" indent="-285750">
              <a:buFont typeface="Arial" charset="0"/>
              <a:buChar char="•"/>
            </a:pPr>
            <a:r>
              <a:rPr lang="en-US" sz="1400" dirty="0" smtClean="0"/>
              <a:t>Animal sound </a:t>
            </a:r>
            <a:r>
              <a:rPr lang="en-US" sz="1400" dirty="0" err="1" smtClean="0"/>
              <a:t>recog-nition</a:t>
            </a:r>
            <a:r>
              <a:rPr lang="en-US" sz="1400" dirty="0" smtClean="0"/>
              <a:t> (e.g. birds)</a:t>
            </a:r>
            <a:r>
              <a:rPr lang="en-US" sz="1400" baseline="30000" dirty="0" smtClean="0"/>
              <a:t>7</a:t>
            </a:r>
          </a:p>
          <a:p>
            <a:pPr marL="285750" indent="-285750">
              <a:buFont typeface="Arial" charset="0"/>
              <a:buChar char="•"/>
            </a:pPr>
            <a:endParaRPr lang="en-US" sz="1400" baseline="30000" dirty="0" smtClean="0"/>
          </a:p>
        </p:txBody>
      </p:sp>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27056" y="3910492"/>
            <a:ext cx="767869" cy="767869"/>
          </a:xfrm>
          <a:prstGeom prst="rect">
            <a:avLst/>
          </a:prstGeom>
        </p:spPr>
      </p:pic>
      <p:sp>
        <p:nvSpPr>
          <p:cNvPr id="42" name="TextBox 41"/>
          <p:cNvSpPr txBox="1"/>
          <p:nvPr/>
        </p:nvSpPr>
        <p:spPr>
          <a:xfrm>
            <a:off x="6659828" y="3731693"/>
            <a:ext cx="2239161" cy="954107"/>
          </a:xfrm>
          <a:prstGeom prst="rect">
            <a:avLst/>
          </a:prstGeom>
          <a:noFill/>
        </p:spPr>
        <p:txBody>
          <a:bodyPr wrap="square" rtlCol="0">
            <a:spAutoFit/>
          </a:bodyPr>
          <a:lstStyle/>
          <a:p>
            <a:pPr marL="285750" indent="-285750">
              <a:buFont typeface="Arial" charset="0"/>
              <a:buChar char="•"/>
            </a:pPr>
            <a:r>
              <a:rPr lang="en-US" sz="1400" dirty="0" smtClean="0"/>
              <a:t>Medical hearing aid</a:t>
            </a:r>
            <a:r>
              <a:rPr lang="en-US" sz="1400" baseline="30000" dirty="0" smtClean="0"/>
              <a:t>6</a:t>
            </a:r>
          </a:p>
          <a:p>
            <a:pPr marL="285750" indent="-285750">
              <a:buFont typeface="Arial" charset="0"/>
              <a:buChar char="•"/>
            </a:pPr>
            <a:r>
              <a:rPr lang="en-US" sz="1400" dirty="0" smtClean="0"/>
              <a:t>Adaptive noise cancelling</a:t>
            </a:r>
            <a:r>
              <a:rPr lang="en-US" sz="1400" baseline="30000" dirty="0" smtClean="0"/>
              <a:t>6</a:t>
            </a:r>
          </a:p>
          <a:p>
            <a:pPr marL="285750" indent="-285750">
              <a:buFont typeface="Arial" charset="0"/>
              <a:buChar char="•"/>
            </a:pPr>
            <a:r>
              <a:rPr lang="en-US" sz="1400" dirty="0" smtClean="0"/>
              <a:t>Digital watermarking</a:t>
            </a:r>
            <a:r>
              <a:rPr lang="en-US" sz="1400" baseline="30000" dirty="0" smtClean="0"/>
              <a:t>6</a:t>
            </a:r>
          </a:p>
        </p:txBody>
      </p:sp>
    </p:spTree>
    <p:extLst>
      <p:ext uri="{BB962C8B-B14F-4D97-AF65-F5344CB8AC3E}">
        <p14:creationId xmlns:p14="http://schemas.microsoft.com/office/powerpoint/2010/main" val="16156055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p:cNvSpPr>
            <a:spLocks noGrp="1"/>
          </p:cNvSpPr>
          <p:nvPr>
            <p:ph type="body" sz="quarter" idx="13"/>
          </p:nvPr>
        </p:nvSpPr>
        <p:spPr/>
        <p:txBody>
          <a:bodyPr/>
          <a:lstStyle/>
          <a:p>
            <a:endParaRPr lang="de-DE"/>
          </a:p>
        </p:txBody>
      </p:sp>
    </p:spTree>
    <p:extLst>
      <p:ext uri="{BB962C8B-B14F-4D97-AF65-F5344CB8AC3E}">
        <p14:creationId xmlns:p14="http://schemas.microsoft.com/office/powerpoint/2010/main" val="31507027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p:txBody>
          <a:bodyPr/>
          <a:lstStyle/>
          <a:p>
            <a:r>
              <a:rPr lang="en-US" smtClean="0"/>
              <a:t>References</a:t>
            </a:r>
            <a:endParaRPr lang="en-US"/>
          </a:p>
        </p:txBody>
      </p:sp>
      <p:sp>
        <p:nvSpPr>
          <p:cNvPr id="2" name="TextBox 1"/>
          <p:cNvSpPr txBox="1"/>
          <p:nvPr/>
        </p:nvSpPr>
        <p:spPr>
          <a:xfrm>
            <a:off x="377825" y="1520825"/>
            <a:ext cx="8118611" cy="4616648"/>
          </a:xfrm>
          <a:prstGeom prst="rect">
            <a:avLst/>
          </a:prstGeom>
          <a:noFill/>
        </p:spPr>
        <p:txBody>
          <a:bodyPr wrap="square" rtlCol="0">
            <a:spAutoFit/>
          </a:bodyPr>
          <a:lstStyle/>
          <a:p>
            <a:pPr marL="285750" indent="-285750">
              <a:buFont typeface="Arial" charset="0"/>
              <a:buChar char="•"/>
            </a:pPr>
            <a:r>
              <a:rPr lang="en-US" sz="1400" dirty="0"/>
              <a:t>Hansen, C. H., &amp; </a:t>
            </a:r>
            <a:r>
              <a:rPr lang="en-US" sz="1400" dirty="0" err="1"/>
              <a:t>Sehrndt</a:t>
            </a:r>
            <a:r>
              <a:rPr lang="en-US" sz="1400" dirty="0"/>
              <a:t>, C. H. (2001). Fundamentals of acoustics</a:t>
            </a:r>
            <a:r>
              <a:rPr lang="en-US" sz="1400" dirty="0" smtClean="0"/>
              <a:t>. </a:t>
            </a:r>
            <a:r>
              <a:rPr lang="en-US" sz="1400" i="1" dirty="0" smtClean="0"/>
              <a:t>Occupational </a:t>
            </a:r>
            <a:r>
              <a:rPr lang="en-US" sz="1400" i="1" dirty="0"/>
              <a:t>Exposure to Noise: Evaluation, Prevention and Control. World Health Organization</a:t>
            </a:r>
            <a:r>
              <a:rPr lang="en-US" sz="1400" dirty="0" smtClean="0"/>
              <a:t>.</a:t>
            </a:r>
          </a:p>
          <a:p>
            <a:pPr marL="285750" indent="-285750">
              <a:buFont typeface="Arial" charset="0"/>
              <a:buChar char="•"/>
            </a:pPr>
            <a:r>
              <a:rPr lang="en-US" sz="1400" dirty="0">
                <a:hlinkClick r:id="rId2"/>
              </a:rPr>
              <a:t>http://cmc.music.columbia.edu/musicandcomputers</a:t>
            </a:r>
            <a:r>
              <a:rPr lang="en-US" sz="1400" dirty="0" smtClean="0">
                <a:hlinkClick r:id="rId2"/>
              </a:rPr>
              <a:t>/</a:t>
            </a:r>
            <a:r>
              <a:rPr lang="en-US" sz="1400" dirty="0" smtClean="0"/>
              <a:t>, last visited 21.10.2016</a:t>
            </a:r>
          </a:p>
          <a:p>
            <a:pPr marL="285750" indent="-285750">
              <a:buFont typeface="Arial" charset="0"/>
              <a:buChar char="•"/>
            </a:pPr>
            <a:r>
              <a:rPr lang="en-US" sz="1400" dirty="0"/>
              <a:t>James, J. F. (2011). </a:t>
            </a:r>
            <a:r>
              <a:rPr lang="en-US" sz="1400" i="1" dirty="0"/>
              <a:t>A student's guide to Fourier transforms: with applications in physics and engineering</a:t>
            </a:r>
            <a:r>
              <a:rPr lang="en-US" sz="1400" dirty="0"/>
              <a:t>. Cambridge university press</a:t>
            </a:r>
            <a:r>
              <a:rPr lang="en-US" sz="1400" dirty="0" smtClean="0"/>
              <a:t>.</a:t>
            </a:r>
          </a:p>
          <a:p>
            <a:pPr marL="285750" indent="-285750">
              <a:buFont typeface="Arial" charset="0"/>
              <a:buChar char="•"/>
            </a:pPr>
            <a:r>
              <a:rPr lang="en-US" sz="1400" dirty="0">
                <a:hlinkClick r:id="rId3"/>
              </a:rPr>
              <a:t>http://www.di.fc.ul.pt/~</a:t>
            </a:r>
            <a:r>
              <a:rPr lang="en-US" sz="1400" dirty="0" smtClean="0">
                <a:hlinkClick r:id="rId3"/>
              </a:rPr>
              <a:t>jpn/r/fourier/fourier.html</a:t>
            </a:r>
            <a:r>
              <a:rPr lang="en-US" sz="1400" dirty="0"/>
              <a:t>, last visited 21.10.2016</a:t>
            </a:r>
            <a:endParaRPr lang="en-US" sz="1400" dirty="0" smtClean="0"/>
          </a:p>
          <a:p>
            <a:pPr marL="285750" indent="-285750">
              <a:buFont typeface="Arial" charset="0"/>
              <a:buChar char="•"/>
            </a:pPr>
            <a:r>
              <a:rPr lang="en-US" sz="1400" dirty="0">
                <a:hlinkClick r:id="rId4"/>
              </a:rPr>
              <a:t>http://</a:t>
            </a:r>
            <a:r>
              <a:rPr lang="en-US" sz="1400" dirty="0" smtClean="0">
                <a:hlinkClick r:id="rId4"/>
              </a:rPr>
              <a:t>www.abstractnew.com/2014/04/the-fast-fourier-transform-fft-without.html</a:t>
            </a:r>
            <a:r>
              <a:rPr lang="en-US" sz="1400" dirty="0"/>
              <a:t>, last visited 21.10.2016</a:t>
            </a:r>
            <a:endParaRPr lang="en-US" sz="1400" dirty="0" smtClean="0"/>
          </a:p>
          <a:p>
            <a:pPr marL="285750" indent="-285750">
              <a:buFont typeface="Arial" charset="0"/>
              <a:buChar char="•"/>
            </a:pPr>
            <a:r>
              <a:rPr lang="en-US" sz="1400" dirty="0"/>
              <a:t>Robinson, D. W., &amp; </a:t>
            </a:r>
            <a:r>
              <a:rPr lang="en-US" sz="1400" dirty="0" err="1"/>
              <a:t>Dadson</a:t>
            </a:r>
            <a:r>
              <a:rPr lang="en-US" sz="1400" dirty="0"/>
              <a:t>, R. S. (1956). A re-determination of the equal-loudness relations for pure tones. </a:t>
            </a:r>
            <a:r>
              <a:rPr lang="en-US" sz="1400" i="1" dirty="0"/>
              <a:t>British Journal of Applied Physics</a:t>
            </a:r>
            <a:r>
              <a:rPr lang="en-US" sz="1400" dirty="0"/>
              <a:t>, </a:t>
            </a:r>
            <a:r>
              <a:rPr lang="en-US" sz="1400" i="1" dirty="0"/>
              <a:t>7</a:t>
            </a:r>
            <a:r>
              <a:rPr lang="en-US" sz="1400" dirty="0"/>
              <a:t>(5), 166</a:t>
            </a:r>
            <a:r>
              <a:rPr lang="en-US" sz="1400" dirty="0" smtClean="0"/>
              <a:t>.</a:t>
            </a:r>
          </a:p>
          <a:p>
            <a:pPr marL="285750" indent="-285750">
              <a:buFont typeface="Arial" charset="0"/>
              <a:buChar char="•"/>
            </a:pPr>
            <a:r>
              <a:rPr lang="en-US" sz="1400" dirty="0">
                <a:hlinkClick r:id="rId5"/>
              </a:rPr>
              <a:t>http://www.diracdelta.co.uk/science/source/e/q/equal%20loudness%20contour/source.html#.</a:t>
            </a:r>
            <a:r>
              <a:rPr lang="en-US" sz="1400" dirty="0" smtClean="0">
                <a:hlinkClick r:id="rId5"/>
              </a:rPr>
              <a:t>WADCgpN940p</a:t>
            </a:r>
            <a:r>
              <a:rPr lang="en-US" sz="1400" dirty="0"/>
              <a:t>, last visited 21.10.2016</a:t>
            </a:r>
            <a:endParaRPr lang="en-US" sz="1400" dirty="0" smtClean="0"/>
          </a:p>
          <a:p>
            <a:pPr marL="285750" indent="-285750">
              <a:buFont typeface="Arial" charset="0"/>
              <a:buChar char="•"/>
            </a:pPr>
            <a:r>
              <a:rPr lang="en-US" sz="1400" dirty="0">
                <a:hlinkClick r:id="rId6"/>
              </a:rPr>
              <a:t>https://developer.spotify.com/web-api/get-audio-features</a:t>
            </a:r>
            <a:r>
              <a:rPr lang="en-US" sz="1400" dirty="0" smtClean="0">
                <a:hlinkClick r:id="rId6"/>
              </a:rPr>
              <a:t>/</a:t>
            </a:r>
            <a:r>
              <a:rPr lang="en-US" sz="1400" dirty="0"/>
              <a:t>, last visited 21.10.2016</a:t>
            </a:r>
            <a:endParaRPr lang="en-US" sz="1400" dirty="0" smtClean="0"/>
          </a:p>
          <a:p>
            <a:pPr marL="285750" indent="-285750">
              <a:buFont typeface="Arial" charset="0"/>
              <a:buChar char="•"/>
            </a:pPr>
            <a:r>
              <a:rPr lang="en-US" sz="1400" dirty="0" err="1" smtClean="0"/>
              <a:t>Peeters</a:t>
            </a:r>
            <a:r>
              <a:rPr lang="en-US" sz="1400" dirty="0" smtClean="0"/>
              <a:t>, G. (2004). A large set of audio features for sound description (similarity and classification) in the CUIDADO project</a:t>
            </a:r>
          </a:p>
          <a:p>
            <a:pPr marL="285750" indent="-285750">
              <a:buFont typeface="Arial" charset="0"/>
              <a:buChar char="•"/>
            </a:pPr>
            <a:r>
              <a:rPr lang="en-US" sz="1400" dirty="0">
                <a:hlinkClick r:id="rId7"/>
              </a:rPr>
              <a:t>https://</a:t>
            </a:r>
            <a:r>
              <a:rPr lang="en-US" sz="1400" dirty="0" smtClean="0">
                <a:hlinkClick r:id="rId7"/>
              </a:rPr>
              <a:t>www.dsprelated.com/showcode/174.php</a:t>
            </a:r>
            <a:r>
              <a:rPr lang="en-US" sz="1400" dirty="0"/>
              <a:t>, last visited 21.10.2016</a:t>
            </a:r>
            <a:endParaRPr lang="en-US" sz="1400" dirty="0" smtClean="0"/>
          </a:p>
          <a:p>
            <a:pPr marL="285750" indent="-285750">
              <a:buFont typeface="Arial" charset="0"/>
              <a:buChar char="•"/>
            </a:pPr>
            <a:r>
              <a:rPr lang="en-US" sz="1400" dirty="0">
                <a:hlinkClick r:id="rId8"/>
              </a:rPr>
              <a:t>http://</a:t>
            </a:r>
            <a:r>
              <a:rPr lang="en-US" sz="1400" dirty="0" smtClean="0">
                <a:hlinkClick r:id="rId8"/>
              </a:rPr>
              <a:t>nlp.stanford.edu/sentiment/</a:t>
            </a:r>
            <a:r>
              <a:rPr lang="en-US" sz="1400" dirty="0"/>
              <a:t>, last visited 21.10.2016</a:t>
            </a:r>
          </a:p>
          <a:p>
            <a:pPr marL="285750" indent="-285750">
              <a:buFont typeface="Arial" charset="0"/>
              <a:buChar char="•"/>
            </a:pPr>
            <a:r>
              <a:rPr lang="en-US" sz="1400" dirty="0"/>
              <a:t>Pandya, R., &amp; Pathak, K. (2014). Survey on Noise Estimation and Removal Methods through SVM. </a:t>
            </a:r>
            <a:r>
              <a:rPr lang="en-US" sz="1400" i="1" dirty="0"/>
              <a:t>International Journal of Computer Applications</a:t>
            </a:r>
            <a:r>
              <a:rPr lang="en-US" sz="1400" dirty="0"/>
              <a:t>, </a:t>
            </a:r>
            <a:r>
              <a:rPr lang="en-US" sz="1400" i="1" dirty="0"/>
              <a:t>86</a:t>
            </a:r>
            <a:r>
              <a:rPr lang="en-US" sz="1400" dirty="0"/>
              <a:t>(9).</a:t>
            </a:r>
            <a:endParaRPr lang="en-US" sz="1400" dirty="0" smtClean="0"/>
          </a:p>
          <a:p>
            <a:pPr marL="285750" indent="-285750">
              <a:buFont typeface="Arial" charset="0"/>
              <a:buChar char="•"/>
            </a:pPr>
            <a:r>
              <a:rPr lang="en-US" sz="1400" dirty="0" err="1" smtClean="0"/>
              <a:t>Kamruzzaman</a:t>
            </a:r>
            <a:r>
              <a:rPr lang="en-US" sz="1400" dirty="0"/>
              <a:t>, S. M., Karim, A. N. M., Islam, M., &amp; </a:t>
            </a:r>
            <a:r>
              <a:rPr lang="en-US" sz="1400" dirty="0" err="1"/>
              <a:t>Haque</a:t>
            </a:r>
            <a:r>
              <a:rPr lang="en-US" sz="1400" dirty="0"/>
              <a:t>, M. (2010). Speaker identification using </a:t>
            </a:r>
            <a:r>
              <a:rPr lang="en-US" sz="1400" dirty="0" err="1"/>
              <a:t>mfcc</a:t>
            </a:r>
            <a:r>
              <a:rPr lang="en-US" sz="1400" dirty="0"/>
              <a:t>-domain support vector machine. </a:t>
            </a:r>
            <a:r>
              <a:rPr lang="en-US" sz="1400" i="1" dirty="0" err="1"/>
              <a:t>arXiv</a:t>
            </a:r>
            <a:r>
              <a:rPr lang="en-US" sz="1400" i="1" dirty="0"/>
              <a:t> preprint arXiv:1009.4972</a:t>
            </a:r>
            <a:r>
              <a:rPr lang="en-US" sz="1400" dirty="0"/>
              <a:t>.</a:t>
            </a:r>
          </a:p>
        </p:txBody>
      </p:sp>
    </p:spTree>
    <p:extLst>
      <p:ext uri="{BB962C8B-B14F-4D97-AF65-F5344CB8AC3E}">
        <p14:creationId xmlns:p14="http://schemas.microsoft.com/office/powerpoint/2010/main" val="7614687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p:txBody>
          <a:bodyPr/>
          <a:lstStyle/>
          <a:p>
            <a:r>
              <a:rPr lang="en-US" smtClean="0"/>
              <a:t>References</a:t>
            </a:r>
            <a:endParaRPr lang="en-US"/>
          </a:p>
        </p:txBody>
      </p:sp>
      <p:sp>
        <p:nvSpPr>
          <p:cNvPr id="2" name="TextBox 1"/>
          <p:cNvSpPr txBox="1"/>
          <p:nvPr/>
        </p:nvSpPr>
        <p:spPr>
          <a:xfrm>
            <a:off x="377825" y="1520825"/>
            <a:ext cx="8118611" cy="2031325"/>
          </a:xfrm>
          <a:prstGeom prst="rect">
            <a:avLst/>
          </a:prstGeom>
          <a:noFill/>
        </p:spPr>
        <p:txBody>
          <a:bodyPr wrap="square" rtlCol="0">
            <a:spAutoFit/>
          </a:bodyPr>
          <a:lstStyle/>
          <a:p>
            <a:pPr marL="285750" indent="-285750">
              <a:buFont typeface="Arial" charset="0"/>
              <a:buChar char="•"/>
            </a:pPr>
            <a:r>
              <a:rPr lang="en-US" sz="1400" dirty="0">
                <a:hlinkClick r:id="rId2"/>
              </a:rPr>
              <a:t>https://</a:t>
            </a:r>
            <a:r>
              <a:rPr lang="en-US" sz="1400" dirty="0" smtClean="0">
                <a:hlinkClick r:id="rId2"/>
              </a:rPr>
              <a:t>research.googleblog.com/2015/08/the-neural-networks-behind-google-voice.html</a:t>
            </a:r>
            <a:r>
              <a:rPr lang="en-US" sz="1400" dirty="0"/>
              <a:t>, last visited 21.10.2016</a:t>
            </a:r>
            <a:endParaRPr lang="en-US" sz="1400" dirty="0" smtClean="0"/>
          </a:p>
          <a:p>
            <a:pPr marL="285750" indent="-285750">
              <a:buFont typeface="Arial" charset="0"/>
              <a:buChar char="•"/>
            </a:pPr>
            <a:r>
              <a:rPr lang="en-US" sz="1400" dirty="0">
                <a:hlinkClick r:id="rId3"/>
              </a:rPr>
              <a:t>http://</a:t>
            </a:r>
            <a:r>
              <a:rPr lang="en-US" sz="1400" dirty="0" smtClean="0">
                <a:hlinkClick r:id="rId3"/>
              </a:rPr>
              <a:t>signalprocessingsociety.org/uploads/special_issues_deadlines/MusicSP.pdf</a:t>
            </a:r>
            <a:r>
              <a:rPr lang="en-US" sz="1400" dirty="0"/>
              <a:t>, last visited 21.10.2016</a:t>
            </a:r>
            <a:endParaRPr lang="en-US" sz="1400" dirty="0" smtClean="0"/>
          </a:p>
          <a:p>
            <a:pPr marL="285750" indent="-285750">
              <a:buFont typeface="Arial" charset="0"/>
              <a:buChar char="•"/>
            </a:pPr>
            <a:r>
              <a:rPr lang="en-US" sz="1400" dirty="0"/>
              <a:t>Perez-</a:t>
            </a:r>
            <a:r>
              <a:rPr lang="en-US" sz="1400" dirty="0" err="1"/>
              <a:t>Meana</a:t>
            </a:r>
            <a:r>
              <a:rPr lang="en-US" sz="1400" dirty="0"/>
              <a:t>, H. (Ed.). (2007). </a:t>
            </a:r>
            <a:r>
              <a:rPr lang="en-US" sz="1400" i="1" dirty="0"/>
              <a:t>Advances in Audio and Speech Signal Processing: Technologies and Applications: Technologies and Applications</a:t>
            </a:r>
            <a:r>
              <a:rPr lang="en-US" sz="1400" dirty="0"/>
              <a:t>. </a:t>
            </a:r>
            <a:r>
              <a:rPr lang="en-US" sz="1400" dirty="0" err="1"/>
              <a:t>Igi</a:t>
            </a:r>
            <a:r>
              <a:rPr lang="en-US" sz="1400" dirty="0"/>
              <a:t> Global</a:t>
            </a:r>
            <a:r>
              <a:rPr lang="en-US" sz="1400" dirty="0" smtClean="0"/>
              <a:t>.</a:t>
            </a:r>
          </a:p>
          <a:p>
            <a:pPr marL="285750" indent="-285750">
              <a:buFont typeface="Arial" charset="0"/>
              <a:buChar char="•"/>
            </a:pPr>
            <a:r>
              <a:rPr lang="en-US" sz="1400" dirty="0" err="1"/>
              <a:t>Stowell</a:t>
            </a:r>
            <a:r>
              <a:rPr lang="en-US" sz="1400" dirty="0"/>
              <a:t>, D., &amp; </a:t>
            </a:r>
            <a:r>
              <a:rPr lang="en-US" sz="1400" dirty="0" err="1"/>
              <a:t>Plumbley</a:t>
            </a:r>
            <a:r>
              <a:rPr lang="en-US" sz="1400" dirty="0"/>
              <a:t>, M. D. (2014). Automatic large-scale classification of bird sounds is strongly improved by unsupervised feature learning. </a:t>
            </a:r>
            <a:r>
              <a:rPr lang="en-US" sz="1400" i="1" dirty="0" err="1"/>
              <a:t>PeerJ</a:t>
            </a:r>
            <a:r>
              <a:rPr lang="en-US" sz="1400" dirty="0"/>
              <a:t>, </a:t>
            </a:r>
            <a:r>
              <a:rPr lang="en-US" sz="1400" i="1" dirty="0"/>
              <a:t>2</a:t>
            </a:r>
            <a:r>
              <a:rPr lang="en-US" sz="1400" dirty="0"/>
              <a:t>, e488</a:t>
            </a:r>
            <a:r>
              <a:rPr lang="en-US" sz="1400" dirty="0" smtClean="0"/>
              <a:t>.</a:t>
            </a:r>
          </a:p>
          <a:p>
            <a:pPr marL="285750" indent="-285750">
              <a:buFont typeface="Arial" charset="0"/>
              <a:buChar char="•"/>
            </a:pPr>
            <a:r>
              <a:rPr lang="en-US" sz="1400" dirty="0"/>
              <a:t>Wang, A. (2003, October). An Industrial Strength Audio Search Algorithm. </a:t>
            </a:r>
            <a:r>
              <a:rPr lang="en-US" sz="1400" dirty="0" err="1"/>
              <a:t>In</a:t>
            </a:r>
            <a:r>
              <a:rPr lang="en-US" sz="1400" i="1" dirty="0" err="1"/>
              <a:t>ISMIR</a:t>
            </a:r>
            <a:r>
              <a:rPr lang="en-US" sz="1400" dirty="0"/>
              <a:t> (pp. 7-13).</a:t>
            </a:r>
          </a:p>
        </p:txBody>
      </p:sp>
    </p:spTree>
    <p:extLst>
      <p:ext uri="{BB962C8B-B14F-4D97-AF65-F5344CB8AC3E}">
        <p14:creationId xmlns:p14="http://schemas.microsoft.com/office/powerpoint/2010/main" val="11825048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grpSp>
        <p:nvGrpSpPr>
          <p:cNvPr id="8" name="Group 7"/>
          <p:cNvGrpSpPr/>
          <p:nvPr/>
        </p:nvGrpSpPr>
        <p:grpSpPr>
          <a:xfrm>
            <a:off x="358775" y="1393031"/>
            <a:ext cx="3889189" cy="307777"/>
            <a:chOff x="358775" y="1609055"/>
            <a:chExt cx="3889189" cy="307777"/>
          </a:xfrm>
        </p:grpSpPr>
        <p:cxnSp>
          <p:nvCxnSpPr>
            <p:cNvPr id="9" name="Straight Connector 8"/>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58775" y="1609055"/>
              <a:ext cx="3889189" cy="307777"/>
            </a:xfrm>
            <a:prstGeom prst="rect">
              <a:avLst/>
            </a:prstGeom>
            <a:noFill/>
          </p:spPr>
          <p:txBody>
            <a:bodyPr wrap="square" rtlCol="0">
              <a:spAutoFit/>
            </a:bodyPr>
            <a:lstStyle/>
            <a:p>
              <a:pPr algn="ctr"/>
              <a:r>
                <a:rPr lang="en-US" sz="1400" b="1" dirty="0" smtClean="0"/>
                <a:t>NA values per attribute in %</a:t>
              </a:r>
              <a:endParaRPr lang="en-US" sz="1400" b="1" dirty="0"/>
            </a:p>
          </p:txBody>
        </p:sp>
      </p:grpSp>
      <p:grpSp>
        <p:nvGrpSpPr>
          <p:cNvPr id="11" name="Group 10"/>
          <p:cNvGrpSpPr/>
          <p:nvPr/>
        </p:nvGrpSpPr>
        <p:grpSpPr>
          <a:xfrm>
            <a:off x="4896036" y="1393030"/>
            <a:ext cx="3889189" cy="307777"/>
            <a:chOff x="358775" y="1609055"/>
            <a:chExt cx="3889189" cy="307777"/>
          </a:xfrm>
        </p:grpSpPr>
        <p:cxnSp>
          <p:nvCxnSpPr>
            <p:cNvPr id="12" name="Straight Connector 11"/>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58775" y="1609055"/>
              <a:ext cx="3889189" cy="307777"/>
            </a:xfrm>
            <a:prstGeom prst="rect">
              <a:avLst/>
            </a:prstGeom>
            <a:noFill/>
          </p:spPr>
          <p:txBody>
            <a:bodyPr wrap="square" rtlCol="0">
              <a:spAutoFit/>
            </a:bodyPr>
            <a:lstStyle/>
            <a:p>
              <a:pPr algn="ctr"/>
              <a:r>
                <a:rPr lang="en-US" sz="1400" b="1" dirty="0" smtClean="0"/>
                <a:t>NA values per sample in %</a:t>
              </a:r>
              <a:endParaRPr lang="en-US" sz="1400" b="1" dirty="0"/>
            </a:p>
          </p:txBody>
        </p:sp>
      </p:grpSp>
      <p:sp>
        <p:nvSpPr>
          <p:cNvPr id="14" name="Title 3"/>
          <p:cNvSpPr>
            <a:spLocks noGrp="1"/>
          </p:cNvSpPr>
          <p:nvPr>
            <p:ph type="title"/>
          </p:nvPr>
        </p:nvSpPr>
        <p:spPr>
          <a:xfrm>
            <a:off x="371722" y="224644"/>
            <a:ext cx="6504533" cy="481336"/>
          </a:xfrm>
        </p:spPr>
        <p:txBody>
          <a:bodyPr/>
          <a:lstStyle/>
          <a:p>
            <a:r>
              <a:rPr lang="en-US" dirty="0" smtClean="0"/>
              <a:t>Number of </a:t>
            </a:r>
            <a:r>
              <a:rPr lang="en-US" dirty="0" err="1" smtClean="0"/>
              <a:t>Nas</a:t>
            </a:r>
            <a:r>
              <a:rPr lang="en-US" dirty="0" smtClean="0"/>
              <a:t> varies a lot per attribute and observation</a:t>
            </a:r>
            <a:endParaRPr lang="en-US" dirty="0"/>
          </a:p>
        </p:txBody>
      </p:sp>
      <p:pic>
        <p:nvPicPr>
          <p:cNvPr id="5" name="Content Placeholder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48000" y="1872000"/>
            <a:ext cx="3240000" cy="3240000"/>
          </a:xfrm>
        </p:spPr>
      </p:pic>
      <p:pic>
        <p:nvPicPr>
          <p:cNvPr id="16" name="Content Placeholder 15"/>
          <p:cNvPicPr>
            <a:picLocks noGrp="1" noChangeAspect="1"/>
          </p:cNvPicPr>
          <p:nvPr>
            <p:ph sz="quarter" idx="17"/>
          </p:nvPr>
        </p:nvPicPr>
        <p:blipFill>
          <a:blip r:embed="rId3">
            <a:extLst>
              <a:ext uri="{28A0092B-C50C-407E-A947-70E740481C1C}">
                <a14:useLocalDpi xmlns:a14="http://schemas.microsoft.com/office/drawing/2010/main" val="0"/>
              </a:ext>
            </a:extLst>
          </a:blip>
          <a:stretch>
            <a:fillRect/>
          </a:stretch>
        </p:blipFill>
        <p:spPr>
          <a:xfrm>
            <a:off x="4968000" y="1872000"/>
            <a:ext cx="3240000" cy="3240000"/>
          </a:xfrm>
        </p:spPr>
      </p:pic>
    </p:spTree>
    <p:extLst>
      <p:ext uri="{BB962C8B-B14F-4D97-AF65-F5344CB8AC3E}">
        <p14:creationId xmlns:p14="http://schemas.microsoft.com/office/powerpoint/2010/main" val="624533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14" name="Title 3"/>
          <p:cNvSpPr>
            <a:spLocks noGrp="1"/>
          </p:cNvSpPr>
          <p:nvPr>
            <p:ph type="title"/>
          </p:nvPr>
        </p:nvSpPr>
        <p:spPr>
          <a:xfrm>
            <a:off x="371722" y="224644"/>
            <a:ext cx="6504533" cy="481336"/>
          </a:xfrm>
        </p:spPr>
        <p:txBody>
          <a:bodyPr/>
          <a:lstStyle/>
          <a:p>
            <a:r>
              <a:rPr lang="en-US" dirty="0" smtClean="0"/>
              <a:t>Completeness of observation highly impacts target variable</a:t>
            </a:r>
            <a:endParaRPr lang="en-US" dirty="0"/>
          </a:p>
        </p:txBody>
      </p:sp>
      <p:pic>
        <p:nvPicPr>
          <p:cNvPr id="18" name="Content Placeholder 17"/>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648000" y="1872000"/>
            <a:ext cx="3240000" cy="3240000"/>
          </a:xfrm>
        </p:spPr>
      </p:pic>
      <p:cxnSp>
        <p:nvCxnSpPr>
          <p:cNvPr id="15" name="Straight Arrow Connector 14"/>
          <p:cNvCxnSpPr/>
          <p:nvPr/>
        </p:nvCxnSpPr>
        <p:spPr>
          <a:xfrm>
            <a:off x="1187624" y="5112000"/>
            <a:ext cx="24122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187624" y="5112001"/>
            <a:ext cx="2412268" cy="307777"/>
          </a:xfrm>
          <a:prstGeom prst="rect">
            <a:avLst/>
          </a:prstGeom>
          <a:noFill/>
        </p:spPr>
        <p:txBody>
          <a:bodyPr wrap="square" rtlCol="0">
            <a:spAutoFit/>
          </a:bodyPr>
          <a:lstStyle/>
          <a:p>
            <a:pPr algn="ctr"/>
            <a:r>
              <a:rPr lang="en-US" sz="1400" smtClean="0"/>
              <a:t>Incompleteness of sample</a:t>
            </a:r>
            <a:endParaRPr lang="en-US" sz="1400"/>
          </a:p>
        </p:txBody>
      </p:sp>
    </p:spTree>
    <p:extLst>
      <p:ext uri="{BB962C8B-B14F-4D97-AF65-F5344CB8AC3E}">
        <p14:creationId xmlns:p14="http://schemas.microsoft.com/office/powerpoint/2010/main" val="876851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6" name="Title 3"/>
          <p:cNvSpPr>
            <a:spLocks noGrp="1"/>
          </p:cNvSpPr>
          <p:nvPr>
            <p:ph type="title"/>
          </p:nvPr>
        </p:nvSpPr>
        <p:spPr>
          <a:xfrm>
            <a:off x="371722" y="224644"/>
            <a:ext cx="6504533" cy="481336"/>
          </a:xfrm>
        </p:spPr>
        <p:txBody>
          <a:bodyPr/>
          <a:lstStyle/>
          <a:p>
            <a:r>
              <a:rPr lang="en-US" dirty="0" smtClean="0"/>
              <a:t>Numerical/</a:t>
            </a:r>
            <a:r>
              <a:rPr lang="en-US" dirty="0" err="1" smtClean="0"/>
              <a:t>categ</a:t>
            </a:r>
            <a:r>
              <a:rPr lang="en-US" dirty="0" smtClean="0"/>
              <a:t>. values hard to differentiate via “elbow-criterion”</a:t>
            </a:r>
            <a:endParaRPr lang="en-US" dirty="0"/>
          </a:p>
        </p:txBody>
      </p:sp>
      <p:grpSp>
        <p:nvGrpSpPr>
          <p:cNvPr id="9" name="Group 8"/>
          <p:cNvGrpSpPr/>
          <p:nvPr/>
        </p:nvGrpSpPr>
        <p:grpSpPr>
          <a:xfrm>
            <a:off x="358775" y="1393031"/>
            <a:ext cx="3889189" cy="307777"/>
            <a:chOff x="358775" y="1609055"/>
            <a:chExt cx="3889189" cy="307777"/>
          </a:xfrm>
        </p:grpSpPr>
        <p:cxnSp>
          <p:nvCxnSpPr>
            <p:cNvPr id="10" name="Straight Connector 9"/>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58775" y="1609055"/>
              <a:ext cx="3889189" cy="307777"/>
            </a:xfrm>
            <a:prstGeom prst="rect">
              <a:avLst/>
            </a:prstGeom>
            <a:noFill/>
          </p:spPr>
          <p:txBody>
            <a:bodyPr wrap="square" rtlCol="0">
              <a:spAutoFit/>
            </a:bodyPr>
            <a:lstStyle/>
            <a:p>
              <a:pPr algn="ctr"/>
              <a:r>
                <a:rPr lang="en-US" sz="1400" b="1" dirty="0" smtClean="0"/>
                <a:t>Number of unique values per attribute</a:t>
              </a:r>
              <a:endParaRPr lang="en-US" sz="1400" b="1" dirty="0"/>
            </a:p>
          </p:txBody>
        </p:sp>
      </p:grpSp>
      <p:grpSp>
        <p:nvGrpSpPr>
          <p:cNvPr id="12" name="Group 11"/>
          <p:cNvGrpSpPr/>
          <p:nvPr/>
        </p:nvGrpSpPr>
        <p:grpSpPr>
          <a:xfrm>
            <a:off x="4896036" y="1393030"/>
            <a:ext cx="3889189" cy="307777"/>
            <a:chOff x="358775" y="1609055"/>
            <a:chExt cx="3889189" cy="307777"/>
          </a:xfrm>
        </p:grpSpPr>
        <p:cxnSp>
          <p:nvCxnSpPr>
            <p:cNvPr id="13" name="Straight Connector 12"/>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58775" y="1609055"/>
              <a:ext cx="3889189" cy="307777"/>
            </a:xfrm>
            <a:prstGeom prst="rect">
              <a:avLst/>
            </a:prstGeom>
            <a:noFill/>
          </p:spPr>
          <p:txBody>
            <a:bodyPr wrap="square" rtlCol="0">
              <a:spAutoFit/>
            </a:bodyPr>
            <a:lstStyle/>
            <a:p>
              <a:pPr algn="ctr"/>
              <a:r>
                <a:rPr lang="en-US" sz="1400" b="1" dirty="0" smtClean="0"/>
                <a:t>Number of unique values (&lt;101)</a:t>
              </a:r>
              <a:endParaRPr lang="en-US" sz="1400" b="1" dirty="0"/>
            </a:p>
          </p:txBody>
        </p:sp>
      </p:gr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000" y="1872000"/>
            <a:ext cx="3240000" cy="3240000"/>
          </a:xfrm>
          <a:prstGeom prst="rect">
            <a:avLst/>
          </a:prstGeom>
        </p:spPr>
      </p:pic>
      <p:pic>
        <p:nvPicPr>
          <p:cNvPr id="16" name="Content Placeholder 15"/>
          <p:cNvPicPr>
            <a:picLocks noGrp="1" noChangeAspect="1"/>
          </p:cNvPicPr>
          <p:nvPr>
            <p:ph sz="quarter" idx="17"/>
          </p:nvPr>
        </p:nvPicPr>
        <p:blipFill>
          <a:blip r:embed="rId3">
            <a:extLst>
              <a:ext uri="{28A0092B-C50C-407E-A947-70E740481C1C}">
                <a14:useLocalDpi xmlns:a14="http://schemas.microsoft.com/office/drawing/2010/main" val="0"/>
              </a:ext>
            </a:extLst>
          </a:blip>
          <a:stretch>
            <a:fillRect/>
          </a:stretch>
        </p:blipFill>
        <p:spPr>
          <a:xfrm>
            <a:off x="4968000" y="1872000"/>
            <a:ext cx="3240000" cy="3240000"/>
          </a:xfrm>
        </p:spPr>
      </p:pic>
    </p:spTree>
    <p:extLst>
      <p:ext uri="{BB962C8B-B14F-4D97-AF65-F5344CB8AC3E}">
        <p14:creationId xmlns:p14="http://schemas.microsoft.com/office/powerpoint/2010/main" val="799213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7" name="Title 3"/>
          <p:cNvSpPr>
            <a:spLocks noGrp="1"/>
          </p:cNvSpPr>
          <p:nvPr>
            <p:ph type="title"/>
          </p:nvPr>
        </p:nvSpPr>
        <p:spPr>
          <a:xfrm>
            <a:off x="371722" y="224644"/>
            <a:ext cx="6504533" cy="481336"/>
          </a:xfrm>
        </p:spPr>
        <p:txBody>
          <a:bodyPr/>
          <a:lstStyle/>
          <a:p>
            <a:r>
              <a:rPr lang="en-US" dirty="0" smtClean="0"/>
              <a:t>Elbow criterion applied to variances of unique values more insightful?</a:t>
            </a:r>
            <a:endParaRPr lang="en-US" dirty="0"/>
          </a:p>
        </p:txBody>
      </p:sp>
      <p:pic>
        <p:nvPicPr>
          <p:cNvPr id="8" name="Content Placeholder 7"/>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648000" y="1872000"/>
            <a:ext cx="3240000" cy="3240000"/>
          </a:xfrm>
        </p:spPr>
      </p:pic>
      <p:grpSp>
        <p:nvGrpSpPr>
          <p:cNvPr id="11" name="Group 10"/>
          <p:cNvGrpSpPr/>
          <p:nvPr/>
        </p:nvGrpSpPr>
        <p:grpSpPr>
          <a:xfrm>
            <a:off x="358775" y="1393031"/>
            <a:ext cx="3889189" cy="307777"/>
            <a:chOff x="358775" y="1609055"/>
            <a:chExt cx="3889189" cy="307777"/>
          </a:xfrm>
        </p:grpSpPr>
        <p:cxnSp>
          <p:nvCxnSpPr>
            <p:cNvPr id="12" name="Straight Connector 11"/>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58775" y="1609055"/>
              <a:ext cx="3889189" cy="307777"/>
            </a:xfrm>
            <a:prstGeom prst="rect">
              <a:avLst/>
            </a:prstGeom>
            <a:noFill/>
          </p:spPr>
          <p:txBody>
            <a:bodyPr wrap="square" rtlCol="0">
              <a:spAutoFit/>
            </a:bodyPr>
            <a:lstStyle/>
            <a:p>
              <a:pPr algn="ctr"/>
              <a:r>
                <a:rPr lang="en-US" sz="1400" b="1" dirty="0" smtClean="0"/>
                <a:t>Var. between unique values (lowest 500)</a:t>
              </a:r>
              <a:endParaRPr lang="en-US" sz="1400" b="1" dirty="0"/>
            </a:p>
          </p:txBody>
        </p:sp>
      </p:grpSp>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8000" y="1872000"/>
            <a:ext cx="3240000" cy="3240000"/>
          </a:xfrm>
          <a:prstGeom prst="rect">
            <a:avLst/>
          </a:prstGeom>
        </p:spPr>
      </p:pic>
      <p:grpSp>
        <p:nvGrpSpPr>
          <p:cNvPr id="14" name="Group 13"/>
          <p:cNvGrpSpPr/>
          <p:nvPr/>
        </p:nvGrpSpPr>
        <p:grpSpPr>
          <a:xfrm>
            <a:off x="4896036" y="1393030"/>
            <a:ext cx="3889189" cy="307777"/>
            <a:chOff x="358775" y="1609055"/>
            <a:chExt cx="3889189" cy="307777"/>
          </a:xfrm>
        </p:grpSpPr>
        <p:cxnSp>
          <p:nvCxnSpPr>
            <p:cNvPr id="15" name="Straight Connector 14"/>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58775" y="1609055"/>
              <a:ext cx="3889189" cy="307777"/>
            </a:xfrm>
            <a:prstGeom prst="rect">
              <a:avLst/>
            </a:prstGeom>
            <a:noFill/>
          </p:spPr>
          <p:txBody>
            <a:bodyPr wrap="square" rtlCol="0">
              <a:spAutoFit/>
            </a:bodyPr>
            <a:lstStyle/>
            <a:p>
              <a:pPr algn="ctr"/>
              <a:r>
                <a:rPr lang="en-US" sz="1400" b="1" dirty="0" smtClean="0"/>
                <a:t>Var. between unique values (200-400)</a:t>
              </a:r>
              <a:endParaRPr lang="en-US" sz="1400" b="1" dirty="0"/>
            </a:p>
          </p:txBody>
        </p:sp>
      </p:grpSp>
      <p:sp>
        <p:nvSpPr>
          <p:cNvPr id="17" name="Oval 16"/>
          <p:cNvSpPr/>
          <p:nvPr/>
        </p:nvSpPr>
        <p:spPr>
          <a:xfrm>
            <a:off x="2084194" y="3993934"/>
            <a:ext cx="972108" cy="75608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817315" y="3575455"/>
            <a:ext cx="972108" cy="369332"/>
          </a:xfrm>
          <a:prstGeom prst="rect">
            <a:avLst/>
          </a:prstGeom>
          <a:noFill/>
        </p:spPr>
        <p:txBody>
          <a:bodyPr wrap="square" rtlCol="0">
            <a:spAutoFit/>
          </a:bodyPr>
          <a:lstStyle/>
          <a:p>
            <a:r>
              <a:rPr lang="en-US" dirty="0" smtClean="0"/>
              <a:t>Elbow?</a:t>
            </a:r>
            <a:endParaRPr lang="en-US" dirty="0"/>
          </a:p>
        </p:txBody>
      </p:sp>
      <p:sp>
        <p:nvSpPr>
          <p:cNvPr id="20" name="Oval 19"/>
          <p:cNvSpPr/>
          <p:nvPr/>
        </p:nvSpPr>
        <p:spPr>
          <a:xfrm>
            <a:off x="7201204" y="2736681"/>
            <a:ext cx="421058" cy="43794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7488324" y="2168885"/>
            <a:ext cx="421058" cy="43794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6390201" y="2341032"/>
            <a:ext cx="972108" cy="369332"/>
          </a:xfrm>
          <a:prstGeom prst="rect">
            <a:avLst/>
          </a:prstGeom>
          <a:noFill/>
        </p:spPr>
        <p:txBody>
          <a:bodyPr wrap="square" rtlCol="0">
            <a:spAutoFit/>
          </a:bodyPr>
          <a:lstStyle/>
          <a:p>
            <a:r>
              <a:rPr lang="en-US" dirty="0" smtClean="0"/>
              <a:t>Elbows?</a:t>
            </a:r>
            <a:endParaRPr lang="en-US" dirty="0"/>
          </a:p>
        </p:txBody>
      </p:sp>
      <p:sp>
        <p:nvSpPr>
          <p:cNvPr id="23" name="Rectangle 22"/>
          <p:cNvSpPr/>
          <p:nvPr/>
        </p:nvSpPr>
        <p:spPr>
          <a:xfrm>
            <a:off x="358775" y="5292000"/>
            <a:ext cx="8426449" cy="5134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uppieren 6"/>
          <p:cNvGrpSpPr/>
          <p:nvPr/>
        </p:nvGrpSpPr>
        <p:grpSpPr>
          <a:xfrm>
            <a:off x="359532" y="5301208"/>
            <a:ext cx="495093" cy="495148"/>
            <a:chOff x="4791456" y="4160520"/>
            <a:chExt cx="658368" cy="658441"/>
          </a:xfrm>
        </p:grpSpPr>
        <p:sp>
          <p:nvSpPr>
            <p:cNvPr id="25" name="Oval 37"/>
            <p:cNvSpPr>
              <a:spLocks noChangeAspect="1"/>
            </p:cNvSpPr>
            <p:nvPr/>
          </p:nvSpPr>
          <p:spPr>
            <a:xfrm>
              <a:off x="4791456" y="416052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Grafik 8"/>
            <p:cNvPicPr>
              <a:picLocks noChangeAspect="1"/>
            </p:cNvPicPr>
            <p:nvPr/>
          </p:nvPicPr>
          <p:blipFill>
            <a:blip r:embed="rId4">
              <a:lum bright="45000"/>
            </a:blip>
            <a:stretch>
              <a:fillRect/>
            </a:stretch>
          </p:blipFill>
          <p:spPr>
            <a:xfrm>
              <a:off x="4864608" y="4232582"/>
              <a:ext cx="510438" cy="514315"/>
            </a:xfrm>
            <a:prstGeom prst="rect">
              <a:avLst/>
            </a:prstGeom>
          </p:spPr>
        </p:pic>
      </p:grpSp>
      <p:sp>
        <p:nvSpPr>
          <p:cNvPr id="27" name="TextBox 26"/>
          <p:cNvSpPr txBox="1"/>
          <p:nvPr/>
        </p:nvSpPr>
        <p:spPr>
          <a:xfrm>
            <a:off x="935596" y="5292000"/>
            <a:ext cx="7849628" cy="523220"/>
          </a:xfrm>
          <a:prstGeom prst="rect">
            <a:avLst/>
          </a:prstGeom>
          <a:noFill/>
        </p:spPr>
        <p:txBody>
          <a:bodyPr wrap="square" rtlCol="0">
            <a:spAutoFit/>
          </a:bodyPr>
          <a:lstStyle/>
          <a:p>
            <a:r>
              <a:rPr lang="de-DE" sz="1400" dirty="0" err="1" smtClean="0"/>
              <a:t>Highest</a:t>
            </a:r>
            <a:r>
              <a:rPr lang="de-DE" sz="1400" dirty="0" smtClean="0"/>
              <a:t> </a:t>
            </a:r>
            <a:r>
              <a:rPr lang="de-DE" sz="1400" dirty="0" err="1" smtClean="0"/>
              <a:t>difference</a:t>
            </a:r>
            <a:r>
              <a:rPr lang="de-DE" sz="1400" dirty="0" smtClean="0"/>
              <a:t> </a:t>
            </a:r>
            <a:r>
              <a:rPr lang="de-DE" sz="1400" dirty="0" err="1" smtClean="0"/>
              <a:t>between</a:t>
            </a:r>
            <a:r>
              <a:rPr lang="de-DE" sz="1400" dirty="0" smtClean="0"/>
              <a:t> </a:t>
            </a:r>
            <a:r>
              <a:rPr lang="de-DE" sz="1400" dirty="0" err="1" smtClean="0"/>
              <a:t>the</a:t>
            </a:r>
            <a:r>
              <a:rPr lang="de-DE" sz="1400" dirty="0" smtClean="0"/>
              <a:t> 349. </a:t>
            </a:r>
            <a:r>
              <a:rPr lang="de-DE" sz="1400" dirty="0" err="1" smtClean="0"/>
              <a:t>and</a:t>
            </a:r>
            <a:r>
              <a:rPr lang="de-DE" sz="1400" dirty="0" smtClean="0"/>
              <a:t> </a:t>
            </a:r>
            <a:r>
              <a:rPr lang="de-DE" sz="1400" dirty="0" err="1" smtClean="0"/>
              <a:t>the</a:t>
            </a:r>
            <a:r>
              <a:rPr lang="de-DE" sz="1400" dirty="0" smtClean="0"/>
              <a:t> 350. </a:t>
            </a:r>
            <a:r>
              <a:rPr lang="de-DE" sz="1400" dirty="0" err="1" smtClean="0"/>
              <a:t>attribute</a:t>
            </a:r>
            <a:r>
              <a:rPr lang="de-DE" sz="1400" dirty="0" smtClean="0"/>
              <a:t>. </a:t>
            </a:r>
            <a:r>
              <a:rPr lang="de-DE" sz="1400" dirty="0" err="1" smtClean="0"/>
              <a:t>We</a:t>
            </a:r>
            <a:r>
              <a:rPr lang="de-DE" sz="1400" dirty="0" smtClean="0"/>
              <a:t> </a:t>
            </a:r>
            <a:r>
              <a:rPr lang="de-DE" sz="1400" dirty="0" err="1" smtClean="0"/>
              <a:t>therefore</a:t>
            </a:r>
            <a:r>
              <a:rPr lang="de-DE" sz="1400" dirty="0" smtClean="0"/>
              <a:t> </a:t>
            </a:r>
            <a:r>
              <a:rPr lang="de-DE" sz="1400" dirty="0" err="1" smtClean="0"/>
              <a:t>assume</a:t>
            </a:r>
            <a:r>
              <a:rPr lang="de-DE" sz="1400" dirty="0" smtClean="0"/>
              <a:t>, </a:t>
            </a:r>
            <a:r>
              <a:rPr lang="de-DE" sz="1400" dirty="0" err="1" smtClean="0"/>
              <a:t>that</a:t>
            </a:r>
            <a:r>
              <a:rPr lang="de-DE" sz="1400" dirty="0" smtClean="0"/>
              <a:t> </a:t>
            </a:r>
            <a:r>
              <a:rPr lang="de-DE" sz="1400" dirty="0" err="1" smtClean="0"/>
              <a:t>the</a:t>
            </a:r>
            <a:r>
              <a:rPr lang="de-DE" sz="1400" dirty="0" smtClean="0"/>
              <a:t> </a:t>
            </a:r>
            <a:r>
              <a:rPr lang="de-DE" sz="1400" dirty="0" err="1" smtClean="0"/>
              <a:t>attributes</a:t>
            </a:r>
            <a:r>
              <a:rPr lang="de-DE" sz="1400" dirty="0" smtClean="0"/>
              <a:t> 1-350 (</a:t>
            </a:r>
            <a:r>
              <a:rPr lang="de-DE" sz="1400" dirty="0" err="1" smtClean="0"/>
              <a:t>sorted</a:t>
            </a:r>
            <a:r>
              <a:rPr lang="de-DE" sz="1400" dirty="0" smtClean="0"/>
              <a:t> </a:t>
            </a:r>
            <a:r>
              <a:rPr lang="de-DE" sz="1400" dirty="0" err="1" smtClean="0"/>
              <a:t>by</a:t>
            </a:r>
            <a:r>
              <a:rPr lang="de-DE" sz="1400" dirty="0" smtClean="0"/>
              <a:t> </a:t>
            </a:r>
            <a:r>
              <a:rPr lang="de-DE" sz="1400" dirty="0" err="1" smtClean="0"/>
              <a:t>variance</a:t>
            </a:r>
            <a:r>
              <a:rPr lang="de-DE" sz="1400" dirty="0" smtClean="0"/>
              <a:t>) </a:t>
            </a:r>
            <a:r>
              <a:rPr lang="de-DE" sz="1400" dirty="0" err="1" smtClean="0"/>
              <a:t>are</a:t>
            </a:r>
            <a:r>
              <a:rPr lang="de-DE" sz="1400" dirty="0" smtClean="0"/>
              <a:t> </a:t>
            </a:r>
            <a:r>
              <a:rPr lang="de-DE" sz="1400" dirty="0" err="1" smtClean="0"/>
              <a:t>candidates</a:t>
            </a:r>
            <a:r>
              <a:rPr lang="de-DE" sz="1400" dirty="0" smtClean="0"/>
              <a:t> </a:t>
            </a:r>
            <a:r>
              <a:rPr lang="de-DE" sz="1400" dirty="0" err="1" smtClean="0"/>
              <a:t>for</a:t>
            </a:r>
            <a:r>
              <a:rPr lang="de-DE" sz="1400" dirty="0" smtClean="0"/>
              <a:t> </a:t>
            </a:r>
            <a:r>
              <a:rPr lang="de-DE" sz="1400" dirty="0" err="1" smtClean="0"/>
              <a:t>categorical</a:t>
            </a:r>
            <a:r>
              <a:rPr lang="de-DE" sz="1400" dirty="0" smtClean="0"/>
              <a:t> </a:t>
            </a:r>
            <a:r>
              <a:rPr lang="de-DE" sz="1400" dirty="0" err="1" smtClean="0"/>
              <a:t>attributes</a:t>
            </a:r>
            <a:r>
              <a:rPr lang="de-DE" sz="1400" dirty="0" smtClean="0"/>
              <a:t>.  </a:t>
            </a:r>
            <a:endParaRPr lang="en-US" sz="1400" dirty="0"/>
          </a:p>
        </p:txBody>
      </p:sp>
      <p:sp>
        <p:nvSpPr>
          <p:cNvPr id="28" name="Oval 27"/>
          <p:cNvSpPr/>
          <p:nvPr/>
        </p:nvSpPr>
        <p:spPr>
          <a:xfrm>
            <a:off x="6984268" y="3099068"/>
            <a:ext cx="421058" cy="43794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9913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pic>
        <p:nvPicPr>
          <p:cNvPr id="19" name="Content Placeholder 18"/>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648000" y="1872000"/>
            <a:ext cx="3240000" cy="3240000"/>
          </a:xfrm>
        </p:spPr>
      </p:pic>
      <p:sp>
        <p:nvSpPr>
          <p:cNvPr id="7" name="Title 3"/>
          <p:cNvSpPr>
            <a:spLocks noGrp="1"/>
          </p:cNvSpPr>
          <p:nvPr>
            <p:ph type="title"/>
          </p:nvPr>
        </p:nvSpPr>
        <p:spPr>
          <a:xfrm>
            <a:off x="371722" y="224644"/>
            <a:ext cx="6504533" cy="481336"/>
          </a:xfrm>
        </p:spPr>
        <p:txBody>
          <a:bodyPr/>
          <a:lstStyle/>
          <a:p>
            <a:r>
              <a:rPr lang="en-US" dirty="0" smtClean="0"/>
              <a:t>Reapplying this to the number of unique values reveals drastic elbow</a:t>
            </a:r>
            <a:endParaRPr lang="en-US" dirty="0"/>
          </a:p>
        </p:txBody>
      </p:sp>
      <p:grpSp>
        <p:nvGrpSpPr>
          <p:cNvPr id="8" name="Group 7"/>
          <p:cNvGrpSpPr/>
          <p:nvPr/>
        </p:nvGrpSpPr>
        <p:grpSpPr>
          <a:xfrm>
            <a:off x="358775" y="1393031"/>
            <a:ext cx="3889189" cy="307777"/>
            <a:chOff x="358775" y="1609055"/>
            <a:chExt cx="3889189" cy="307777"/>
          </a:xfrm>
        </p:grpSpPr>
        <p:cxnSp>
          <p:nvCxnSpPr>
            <p:cNvPr id="9" name="Straight Connector 8"/>
            <p:cNvCxnSpPr/>
            <p:nvPr/>
          </p:nvCxnSpPr>
          <p:spPr>
            <a:xfrm>
              <a:off x="358775" y="1916832"/>
              <a:ext cx="388918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58775" y="1609055"/>
              <a:ext cx="3889189" cy="307777"/>
            </a:xfrm>
            <a:prstGeom prst="rect">
              <a:avLst/>
            </a:prstGeom>
            <a:noFill/>
          </p:spPr>
          <p:txBody>
            <a:bodyPr wrap="square" rtlCol="0">
              <a:spAutoFit/>
            </a:bodyPr>
            <a:lstStyle/>
            <a:p>
              <a:pPr algn="ctr"/>
              <a:r>
                <a:rPr lang="en-US" sz="1400" b="1" dirty="0" smtClean="0"/>
                <a:t>Number of unique values per attribute</a:t>
              </a:r>
              <a:endParaRPr lang="en-US" sz="1400" b="1" dirty="0"/>
            </a:p>
          </p:txBody>
        </p:sp>
      </p:grpSp>
      <p:sp>
        <p:nvSpPr>
          <p:cNvPr id="11" name="Rectangle 10"/>
          <p:cNvSpPr/>
          <p:nvPr/>
        </p:nvSpPr>
        <p:spPr>
          <a:xfrm>
            <a:off x="358775" y="5292000"/>
            <a:ext cx="8426449" cy="5134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uppieren 6"/>
          <p:cNvGrpSpPr/>
          <p:nvPr/>
        </p:nvGrpSpPr>
        <p:grpSpPr>
          <a:xfrm>
            <a:off x="359532" y="5301208"/>
            <a:ext cx="495093" cy="495148"/>
            <a:chOff x="4791456" y="4160520"/>
            <a:chExt cx="658368" cy="658441"/>
          </a:xfrm>
        </p:grpSpPr>
        <p:sp>
          <p:nvSpPr>
            <p:cNvPr id="13" name="Oval 37"/>
            <p:cNvSpPr>
              <a:spLocks noChangeAspect="1"/>
            </p:cNvSpPr>
            <p:nvPr/>
          </p:nvSpPr>
          <p:spPr>
            <a:xfrm>
              <a:off x="4791456" y="4160520"/>
              <a:ext cx="658368" cy="658441"/>
            </a:xfrm>
            <a:prstGeom prst="ellipse">
              <a:avLst/>
            </a:prstGeom>
            <a:solidFill>
              <a:srgbClr val="8523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Grafik 8"/>
            <p:cNvPicPr>
              <a:picLocks noChangeAspect="1"/>
            </p:cNvPicPr>
            <p:nvPr/>
          </p:nvPicPr>
          <p:blipFill>
            <a:blip r:embed="rId3">
              <a:lum bright="45000"/>
            </a:blip>
            <a:stretch>
              <a:fillRect/>
            </a:stretch>
          </p:blipFill>
          <p:spPr>
            <a:xfrm>
              <a:off x="4864608" y="4232582"/>
              <a:ext cx="510438" cy="514315"/>
            </a:xfrm>
            <a:prstGeom prst="rect">
              <a:avLst/>
            </a:prstGeom>
          </p:spPr>
        </p:pic>
      </p:grpSp>
      <p:sp>
        <p:nvSpPr>
          <p:cNvPr id="15" name="TextBox 14"/>
          <p:cNvSpPr txBox="1"/>
          <p:nvPr/>
        </p:nvSpPr>
        <p:spPr>
          <a:xfrm>
            <a:off x="935596" y="5292000"/>
            <a:ext cx="7849628" cy="523220"/>
          </a:xfrm>
          <a:prstGeom prst="rect">
            <a:avLst/>
          </a:prstGeom>
          <a:noFill/>
        </p:spPr>
        <p:txBody>
          <a:bodyPr wrap="square" rtlCol="0">
            <a:spAutoFit/>
          </a:bodyPr>
          <a:lstStyle/>
          <a:p>
            <a:r>
              <a:rPr lang="de-DE" sz="1400" dirty="0" err="1" smtClean="0"/>
              <a:t>We</a:t>
            </a:r>
            <a:r>
              <a:rPr lang="de-DE" sz="1400" dirty="0" smtClean="0"/>
              <a:t> </a:t>
            </a:r>
            <a:r>
              <a:rPr lang="de-DE" sz="1400" dirty="0" err="1" smtClean="0"/>
              <a:t>identified</a:t>
            </a:r>
            <a:r>
              <a:rPr lang="de-DE" sz="1400" dirty="0" smtClean="0"/>
              <a:t> 339 </a:t>
            </a:r>
            <a:r>
              <a:rPr lang="de-DE" sz="1400" dirty="0" err="1" smtClean="0"/>
              <a:t>attributes</a:t>
            </a:r>
            <a:r>
              <a:rPr lang="de-DE" sz="1400" dirty="0" smtClean="0"/>
              <a:t>, </a:t>
            </a:r>
            <a:r>
              <a:rPr lang="de-DE" sz="1400" dirty="0" err="1" smtClean="0"/>
              <a:t>that</a:t>
            </a:r>
            <a:r>
              <a:rPr lang="de-DE" sz="1400" dirty="0" smtClean="0"/>
              <a:t> </a:t>
            </a:r>
            <a:r>
              <a:rPr lang="de-DE" sz="1400" dirty="0" err="1" smtClean="0"/>
              <a:t>are</a:t>
            </a:r>
            <a:r>
              <a:rPr lang="de-DE" sz="1400" dirty="0" smtClean="0"/>
              <a:t> </a:t>
            </a:r>
            <a:r>
              <a:rPr lang="de-DE" sz="1400" dirty="0" err="1" smtClean="0"/>
              <a:t>likely</a:t>
            </a:r>
            <a:r>
              <a:rPr lang="de-DE" sz="1400" dirty="0" smtClean="0"/>
              <a:t> </a:t>
            </a:r>
            <a:r>
              <a:rPr lang="de-DE" sz="1400" dirty="0" err="1" smtClean="0"/>
              <a:t>to</a:t>
            </a:r>
            <a:r>
              <a:rPr lang="de-DE" sz="1400" dirty="0" smtClean="0"/>
              <a:t> </a:t>
            </a:r>
            <a:r>
              <a:rPr lang="de-DE" sz="1400" dirty="0" err="1" smtClean="0"/>
              <a:t>be</a:t>
            </a:r>
            <a:r>
              <a:rPr lang="de-DE" sz="1400" dirty="0" smtClean="0"/>
              <a:t> </a:t>
            </a:r>
            <a:r>
              <a:rPr lang="de-DE" sz="1400" dirty="0" err="1" smtClean="0"/>
              <a:t>categorical</a:t>
            </a:r>
            <a:r>
              <a:rPr lang="de-DE" sz="1400" dirty="0" smtClean="0"/>
              <a:t>. This </a:t>
            </a:r>
            <a:r>
              <a:rPr lang="de-DE" sz="1400" dirty="0" err="1" smtClean="0"/>
              <a:t>is</a:t>
            </a:r>
            <a:r>
              <a:rPr lang="de-DE" sz="1400" dirty="0" smtClean="0"/>
              <a:t> just a </a:t>
            </a:r>
            <a:r>
              <a:rPr lang="de-DE" sz="1400" dirty="0" err="1" smtClean="0"/>
              <a:t>rough</a:t>
            </a:r>
            <a:r>
              <a:rPr lang="de-DE" sz="1400" dirty="0" smtClean="0"/>
              <a:t> </a:t>
            </a:r>
            <a:r>
              <a:rPr lang="de-DE" sz="1400" dirty="0" err="1" smtClean="0"/>
              <a:t>estimate</a:t>
            </a:r>
            <a:r>
              <a:rPr lang="de-DE" sz="1400" dirty="0" smtClean="0"/>
              <a:t>, </a:t>
            </a:r>
            <a:r>
              <a:rPr lang="de-DE" sz="1400" dirty="0" err="1" smtClean="0"/>
              <a:t>however</a:t>
            </a:r>
            <a:r>
              <a:rPr lang="de-DE" sz="1400" dirty="0" smtClean="0"/>
              <a:t>, </a:t>
            </a:r>
            <a:r>
              <a:rPr lang="de-DE" sz="1400" dirty="0" err="1" smtClean="0"/>
              <a:t>as</a:t>
            </a:r>
            <a:r>
              <a:rPr lang="de-DE" sz="1400" dirty="0" smtClean="0"/>
              <a:t> </a:t>
            </a:r>
            <a:r>
              <a:rPr lang="de-DE" sz="1400" dirty="0" err="1" smtClean="0"/>
              <a:t>the</a:t>
            </a:r>
            <a:r>
              <a:rPr lang="de-DE" sz="1400" dirty="0" smtClean="0"/>
              <a:t> </a:t>
            </a:r>
            <a:r>
              <a:rPr lang="de-DE" sz="1400" dirty="0" err="1" smtClean="0"/>
              <a:t>meaning</a:t>
            </a:r>
            <a:r>
              <a:rPr lang="de-DE" sz="1400" dirty="0" smtClean="0"/>
              <a:t> </a:t>
            </a:r>
            <a:r>
              <a:rPr lang="de-DE" sz="1400" dirty="0" err="1" smtClean="0"/>
              <a:t>of</a:t>
            </a:r>
            <a:r>
              <a:rPr lang="de-DE" sz="1400" dirty="0" smtClean="0"/>
              <a:t> </a:t>
            </a:r>
            <a:r>
              <a:rPr lang="de-DE" sz="1400" dirty="0" err="1" smtClean="0"/>
              <a:t>attributes</a:t>
            </a:r>
            <a:r>
              <a:rPr lang="de-DE" sz="1400" dirty="0" smtClean="0"/>
              <a:t> </a:t>
            </a:r>
            <a:r>
              <a:rPr lang="de-DE" sz="1400" dirty="0" err="1" smtClean="0"/>
              <a:t>is</a:t>
            </a:r>
            <a:r>
              <a:rPr lang="de-DE" sz="1400" dirty="0" smtClean="0"/>
              <a:t> </a:t>
            </a:r>
            <a:r>
              <a:rPr lang="de-DE" sz="1400" dirty="0" err="1" smtClean="0"/>
              <a:t>unknown</a:t>
            </a:r>
            <a:r>
              <a:rPr lang="de-DE" sz="1400" dirty="0" smtClean="0"/>
              <a:t>. </a:t>
            </a:r>
            <a:endParaRPr lang="en-US" sz="1400" dirty="0"/>
          </a:p>
        </p:txBody>
      </p:sp>
      <p:sp>
        <p:nvSpPr>
          <p:cNvPr id="16" name="Oval 15"/>
          <p:cNvSpPr/>
          <p:nvPr/>
        </p:nvSpPr>
        <p:spPr>
          <a:xfrm>
            <a:off x="3275856" y="4215192"/>
            <a:ext cx="421058" cy="43794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651880" y="3795966"/>
            <a:ext cx="972108" cy="369332"/>
          </a:xfrm>
          <a:prstGeom prst="rect">
            <a:avLst/>
          </a:prstGeom>
          <a:noFill/>
        </p:spPr>
        <p:txBody>
          <a:bodyPr wrap="square" rtlCol="0">
            <a:spAutoFit/>
          </a:bodyPr>
          <a:lstStyle/>
          <a:p>
            <a:r>
              <a:rPr lang="en-US" smtClean="0"/>
              <a:t>Elbow</a:t>
            </a:r>
            <a:endParaRPr lang="en-US" dirty="0"/>
          </a:p>
        </p:txBody>
      </p:sp>
      <p:sp>
        <p:nvSpPr>
          <p:cNvPr id="18" name="TextBox 17"/>
          <p:cNvSpPr txBox="1"/>
          <p:nvPr/>
        </p:nvSpPr>
        <p:spPr>
          <a:xfrm>
            <a:off x="4571999" y="2503304"/>
            <a:ext cx="4213225" cy="2031325"/>
          </a:xfrm>
          <a:prstGeom prst="rect">
            <a:avLst/>
          </a:prstGeom>
          <a:noFill/>
        </p:spPr>
        <p:txBody>
          <a:bodyPr wrap="square" rtlCol="0">
            <a:spAutoFit/>
          </a:bodyPr>
          <a:lstStyle/>
          <a:p>
            <a:r>
              <a:rPr lang="en-US" dirty="0" smtClean="0"/>
              <a:t>Highest gap between 339 and 340, it seems reasonable that out of the 339 attributes with the lowest variances, the attributes with the lowest number of unique values are categorical. All these attributes have less than 54 unique values.</a:t>
            </a:r>
            <a:endParaRPr lang="en-US" dirty="0"/>
          </a:p>
        </p:txBody>
      </p:sp>
    </p:spTree>
    <p:extLst>
      <p:ext uri="{BB962C8B-B14F-4D97-AF65-F5344CB8AC3E}">
        <p14:creationId xmlns:p14="http://schemas.microsoft.com/office/powerpoint/2010/main" val="5834497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ERCIS Presentation Template">
  <a:themeElements>
    <a:clrScheme name="Custom 1">
      <a:dk1>
        <a:srgbClr val="000000"/>
      </a:dk1>
      <a:lt1>
        <a:srgbClr val="FFFFFF"/>
      </a:lt1>
      <a:dk2>
        <a:srgbClr val="5E5E5D"/>
      </a:dk2>
      <a:lt2>
        <a:srgbClr val="8797A3"/>
      </a:lt2>
      <a:accent1>
        <a:srgbClr val="852339"/>
      </a:accent1>
      <a:accent2>
        <a:srgbClr val="8797A3"/>
      </a:accent2>
      <a:accent3>
        <a:srgbClr val="435C8B"/>
      </a:accent3>
      <a:accent4>
        <a:srgbClr val="009CB3"/>
      </a:accent4>
      <a:accent5>
        <a:srgbClr val="E77C12"/>
      </a:accent5>
      <a:accent6>
        <a:srgbClr val="87BF2A"/>
      </a:accent6>
      <a:hlink>
        <a:srgbClr val="852339"/>
      </a:hlink>
      <a:folHlink>
        <a:srgbClr val="FEFFFF"/>
      </a:folHlink>
    </a:clrScheme>
    <a:fontScheme name="ERCIS">
      <a:majorFont>
        <a:latin typeface="Trebuchet MS"/>
        <a:ea typeface=""/>
        <a:cs typeface=""/>
      </a:majorFont>
      <a:minorFont>
        <a:latin typeface="Trebuchet MS"/>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äsentation2" id="{6E41BDB4-5402-44DA-B645-9072198570B8}" vid="{4CED2DA4-BDC7-4E26-85EE-A06D8C0126F0}"/>
    </a:ext>
  </a:ext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ERCIS_Template_Office2013</Template>
  <TotalTime>19406</TotalTime>
  <Words>2060</Words>
  <Application>Microsoft Macintosh PowerPoint</Application>
  <PresentationFormat>On-screen Show (4:3)</PresentationFormat>
  <Paragraphs>340</Paragraphs>
  <Slides>47</Slides>
  <Notes>2</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54" baseType="lpstr">
      <vt:lpstr>Calibri</vt:lpstr>
      <vt:lpstr>Cambria Math</vt:lpstr>
      <vt:lpstr>Trebuchet MS</vt:lpstr>
      <vt:lpstr>Wingdings</vt:lpstr>
      <vt:lpstr>Arial</vt:lpstr>
      <vt:lpstr>ERCIS Presentation Template</vt:lpstr>
      <vt:lpstr>think-cell Folie</vt:lpstr>
      <vt:lpstr>Feature extraction for audio</vt:lpstr>
      <vt:lpstr>Agenda</vt:lpstr>
      <vt:lpstr>Different attribute types must be handled seperately</vt:lpstr>
      <vt:lpstr>PowerPoint Presentation</vt:lpstr>
      <vt:lpstr>Number of Nas varies a lot per attribute and observation</vt:lpstr>
      <vt:lpstr>Completeness of observation highly impacts target variable</vt:lpstr>
      <vt:lpstr>Numerical/categ. values hard to differentiate via “elbow-criterion”</vt:lpstr>
      <vt:lpstr>Elbow criterion applied to variances of unique values more insightful?</vt:lpstr>
      <vt:lpstr>Reapplying this to the number of unique values reveals drastic elbow</vt:lpstr>
      <vt:lpstr>Attributes are highly uncorrelated according to pearson coef.</vt:lpstr>
      <vt:lpstr>Spearman reveals higher correlation according to rank of att. values</vt:lpstr>
      <vt:lpstr>A very simple sound wave</vt:lpstr>
      <vt:lpstr>Alternations of the simple sound wave</vt:lpstr>
      <vt:lpstr>Digital representation of sound waves</vt:lpstr>
      <vt:lpstr>The problem of having to few samples</vt:lpstr>
      <vt:lpstr>Storing the samples in different bit widths</vt:lpstr>
      <vt:lpstr>The mathematics behind soundwaves are based on Trigonometry</vt:lpstr>
      <vt:lpstr>The mathematics behind soundwaves are based on Trigonometry</vt:lpstr>
      <vt:lpstr>The mathematics behind soundwaves are based on Trigonometry</vt:lpstr>
      <vt:lpstr>The mathematics behind soundwaves are based on Trigonometry</vt:lpstr>
      <vt:lpstr>The mathematics behind soundwaves are based on Trigonometry</vt:lpstr>
      <vt:lpstr>Sound waves can be easily manipulated based on sinus function</vt:lpstr>
      <vt:lpstr>Sound waves can Also be phase-shifted</vt:lpstr>
      <vt:lpstr>Agenda</vt:lpstr>
      <vt:lpstr>Stored samples do not directly yield useful features</vt:lpstr>
      <vt:lpstr>Sine and cosine curves can be combined to form every wave form</vt:lpstr>
      <vt:lpstr>Fast fourier transform can be used to derive the frequencies</vt:lpstr>
      <vt:lpstr>Fast fourier transform can be used to derive the frequencies</vt:lpstr>
      <vt:lpstr>Fast fourier transform can be used to derive the frequencies</vt:lpstr>
      <vt:lpstr>Fast fourier transform can be used to derive the frequencies</vt:lpstr>
      <vt:lpstr>Calculation of frequency bands (8 samples)</vt:lpstr>
      <vt:lpstr>Calculation of frequency bands (16 samples)</vt:lpstr>
      <vt:lpstr>Audio processing always involves noise</vt:lpstr>
      <vt:lpstr>Trends from audio signals should be removed</vt:lpstr>
      <vt:lpstr>Major drawback: Human hearing is non-linear</vt:lpstr>
      <vt:lpstr>Agenda</vt:lpstr>
      <vt:lpstr>Exemplary sound features</vt:lpstr>
      <vt:lpstr>Exemplary sound features</vt:lpstr>
      <vt:lpstr>Exemplary sound features</vt:lpstr>
      <vt:lpstr>Exemplary sound features</vt:lpstr>
      <vt:lpstr>Exemplary sound features</vt:lpstr>
      <vt:lpstr>More abstract sound features of songs</vt:lpstr>
      <vt:lpstr>Exmplary music recognition: Shazam</vt:lpstr>
      <vt:lpstr>Some practical application fields</vt:lpstr>
      <vt:lpstr>PowerPoint Presentation</vt:lpstr>
      <vt:lpstr>References</vt:lpstr>
      <vt:lpstr>References</vt:lpstr>
    </vt:vector>
  </TitlesOfParts>
  <Manager>armin.stein@ercis.uni-muenster.de</Manager>
  <Company>WI WWU</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Metaheuristics</dc:title>
  <dc:creator>Marcus Cramer</dc:creator>
  <cp:lastModifiedBy>Marcus Cramer</cp:lastModifiedBy>
  <cp:revision>1273</cp:revision>
  <cp:lastPrinted>2012-03-27T13:30:40Z</cp:lastPrinted>
  <dcterms:created xsi:type="dcterms:W3CDTF">2014-04-02T10:21:58Z</dcterms:created>
  <dcterms:modified xsi:type="dcterms:W3CDTF">2016-12-26T22:22:44Z</dcterms:modified>
</cp:coreProperties>
</file>